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35" r:id="rId5"/>
  </p:sldMasterIdLst>
  <p:notesMasterIdLst>
    <p:notesMasterId r:id="rId46"/>
  </p:notesMasterIdLst>
  <p:sldIdLst>
    <p:sldId id="266" r:id="rId6"/>
    <p:sldId id="531" r:id="rId7"/>
    <p:sldId id="258" r:id="rId8"/>
    <p:sldId id="460" r:id="rId9"/>
    <p:sldId id="511" r:id="rId10"/>
    <p:sldId id="525" r:id="rId11"/>
    <p:sldId id="686" r:id="rId12"/>
    <p:sldId id="685" r:id="rId13"/>
    <p:sldId id="630" r:id="rId14"/>
    <p:sldId id="527" r:id="rId15"/>
    <p:sldId id="690" r:id="rId16"/>
    <p:sldId id="632" r:id="rId17"/>
    <p:sldId id="669" r:id="rId18"/>
    <p:sldId id="670" r:id="rId19"/>
    <p:sldId id="636" r:id="rId20"/>
    <p:sldId id="644" r:id="rId21"/>
    <p:sldId id="691" r:id="rId22"/>
    <p:sldId id="693" r:id="rId23"/>
    <p:sldId id="694" r:id="rId24"/>
    <p:sldId id="692" r:id="rId25"/>
    <p:sldId id="645" r:id="rId26"/>
    <p:sldId id="695" r:id="rId27"/>
    <p:sldId id="696" r:id="rId28"/>
    <p:sldId id="655" r:id="rId29"/>
    <p:sldId id="656" r:id="rId30"/>
    <p:sldId id="657" r:id="rId31"/>
    <p:sldId id="697" r:id="rId32"/>
    <p:sldId id="698" r:id="rId33"/>
    <p:sldId id="699" r:id="rId34"/>
    <p:sldId id="700" r:id="rId35"/>
    <p:sldId id="704" r:id="rId36"/>
    <p:sldId id="631" r:id="rId37"/>
    <p:sldId id="664" r:id="rId38"/>
    <p:sldId id="706" r:id="rId39"/>
    <p:sldId id="677" r:id="rId40"/>
    <p:sldId id="678" r:id="rId41"/>
    <p:sldId id="679" r:id="rId42"/>
    <p:sldId id="633" r:id="rId43"/>
    <p:sldId id="543" r:id="rId44"/>
    <p:sldId id="707" r:id="rId45"/>
  </p:sldIdLst>
  <p:sldSz cx="12192000" cy="6858000"/>
  <p:notesSz cx="6797675" cy="9929813"/>
  <p:custDataLst>
    <p:tags r:id="rId4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D614B-4F86-43C8-C389-5479629540F3}" name="Sofie Dely" initials="SD" userId="S::sofie.dely@triatlon.vlaanderen::8c1f601b-faa8-4850-be8a-a26a35cfac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F4B"/>
    <a:srgbClr val="93EDAB"/>
    <a:srgbClr val="A6FF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213614-96A2-4F01-96DB-17BDBF848B73}" v="1" dt="2024-03-18T15:46:01.04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11" autoAdjust="0"/>
  </p:normalViewPr>
  <p:slideViewPr>
    <p:cSldViewPr snapToGrid="0">
      <p:cViewPr varScale="1">
        <p:scale>
          <a:sx n="46" d="100"/>
          <a:sy n="46" d="100"/>
        </p:scale>
        <p:origin x="42" y="9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5659"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4" y="0"/>
            <a:ext cx="2945659" cy="498215"/>
          </a:xfrm>
          <a:prstGeom prst="rect">
            <a:avLst/>
          </a:prstGeom>
        </p:spPr>
        <p:txBody>
          <a:bodyPr vert="horz" lIns="91440" tIns="45720" rIns="91440" bIns="45720" rtlCol="0"/>
          <a:lstStyle>
            <a:lvl1pPr algn="r">
              <a:defRPr sz="1200"/>
            </a:lvl1pPr>
          </a:lstStyle>
          <a:p>
            <a:fld id="{0C52B0C6-0CCE-4016-8652-187E89CC15FA}" type="datetimeFigureOut">
              <a:rPr lang="nl-BE" smtClean="0"/>
              <a:t>21/04/2024</a:t>
            </a:fld>
            <a:endParaRPr lang="nl-BE"/>
          </a:p>
        </p:txBody>
      </p:sp>
      <p:sp>
        <p:nvSpPr>
          <p:cNvPr id="4" name="Tijdelijke aanduiding voor dia-afbeelding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1" y="9431600"/>
            <a:ext cx="2945659"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4" y="9431600"/>
            <a:ext cx="2945659" cy="498214"/>
          </a:xfrm>
          <a:prstGeom prst="rect">
            <a:avLst/>
          </a:prstGeom>
        </p:spPr>
        <p:txBody>
          <a:bodyPr vert="horz" lIns="91440" tIns="45720" rIns="91440" bIns="45720" rtlCol="0" anchor="b"/>
          <a:lstStyle>
            <a:lvl1pPr algn="r">
              <a:defRPr sz="1200"/>
            </a:lvl1pPr>
          </a:lstStyle>
          <a:p>
            <a:fld id="{5EB6FA28-49DF-4DBE-AFD8-802EE0799E0D}" type="slidenum">
              <a:rPr lang="nl-BE" smtClean="0"/>
              <a:t>‹nr.›</a:t>
            </a:fld>
            <a:endParaRPr lang="nl-BE"/>
          </a:p>
        </p:txBody>
      </p:sp>
    </p:spTree>
    <p:extLst>
      <p:ext uri="{BB962C8B-B14F-4D97-AF65-F5344CB8AC3E}">
        <p14:creationId xmlns:p14="http://schemas.microsoft.com/office/powerpoint/2010/main" val="427409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237455-B1FB-A343-B964-F8523DA5BA93}"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866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Investeringen: personeelskost sporttechnisch medewerker: aangenomen in 2022 en niet op 1 jaar terugverdiend</a:t>
            </a:r>
            <a:br>
              <a:rPr lang="nl-BE" dirty="0"/>
            </a:br>
            <a:r>
              <a:rPr lang="nl-BE" dirty="0"/>
              <a:t>JSF: duidelijk hoeveel inspanningen er zijn geleverd op vlak van Jeugd</a:t>
            </a:r>
          </a:p>
          <a:p>
            <a:r>
              <a:rPr lang="nl-BE" dirty="0"/>
              <a:t>Informatica en Techniek: website en app + koppeling met ISB</a:t>
            </a:r>
          </a:p>
          <a:p>
            <a:r>
              <a:rPr lang="nl-BE" dirty="0"/>
              <a:t>Clubondersteuning: </a:t>
            </a:r>
          </a:p>
          <a:p>
            <a:r>
              <a:rPr lang="nl-BE" dirty="0"/>
              <a:t>Innovatie: 3VL kidstoer</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18</a:t>
            </a:fld>
            <a:endParaRPr lang="nl-BE"/>
          </a:p>
        </p:txBody>
      </p:sp>
    </p:spTree>
    <p:extLst>
      <p:ext uri="{BB962C8B-B14F-4D97-AF65-F5344CB8AC3E}">
        <p14:creationId xmlns:p14="http://schemas.microsoft.com/office/powerpoint/2010/main" val="9917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Uitgangspunt en leidraad om onze doelstellingen te halen in 2022. Hoe dat is </a:t>
            </a:r>
            <a:r>
              <a:rPr lang="nl-BE" err="1"/>
              <a:t>uitgedraait</a:t>
            </a:r>
            <a:r>
              <a:rPr lang="nl-BE"/>
              <a:t> kan je afleiden uit de jaarrekening, bestudeerd door de </a:t>
            </a:r>
            <a:r>
              <a:rPr lang="nl-BE" err="1"/>
              <a:t>rekeningnazichters</a:t>
            </a:r>
            <a:r>
              <a:rPr lang="nl-BE"/>
              <a:t> </a:t>
            </a:r>
            <a:br>
              <a:rPr lang="nl-BE"/>
            </a:br>
            <a:r>
              <a:rPr lang="nl-BE"/>
              <a:t>Verslag door </a:t>
            </a:r>
            <a:r>
              <a:rPr lang="nl-BE" err="1"/>
              <a:t>Jaques</a:t>
            </a:r>
            <a:r>
              <a:rPr lang="nl-BE"/>
              <a:t> Goedgebeur en Patrick Damen.</a:t>
            </a:r>
            <a:br>
              <a:rPr lang="nl-BE"/>
            </a:br>
            <a:r>
              <a:rPr lang="nl-BE"/>
              <a:t>Verslag uitgebracht aan de financiële Commissie, namens de financiële commissie komt </a:t>
            </a:r>
            <a:r>
              <a:rPr lang="nl-BE" err="1"/>
              <a:t>Jaques</a:t>
            </a:r>
            <a:r>
              <a:rPr lang="nl-BE"/>
              <a:t> dit verslag kort even toelichten</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19</a:t>
            </a:fld>
            <a:endParaRPr lang="nl-BE"/>
          </a:p>
        </p:txBody>
      </p:sp>
    </p:spTree>
    <p:extLst>
      <p:ext uri="{BB962C8B-B14F-4D97-AF65-F5344CB8AC3E}">
        <p14:creationId xmlns:p14="http://schemas.microsoft.com/office/powerpoint/2010/main" val="2510743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Bedankt Jonas!</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20</a:t>
            </a:fld>
            <a:endParaRPr lang="nl-BE"/>
          </a:p>
        </p:txBody>
      </p:sp>
    </p:spTree>
    <p:extLst>
      <p:ext uri="{BB962C8B-B14F-4D97-AF65-F5344CB8AC3E}">
        <p14:creationId xmlns:p14="http://schemas.microsoft.com/office/powerpoint/2010/main" val="152398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Zowel de inkomsten als de uitgaven worden omhoog gestuwd:</a:t>
            </a:r>
          </a:p>
          <a:p>
            <a:r>
              <a:rPr lang="nl-BE" dirty="0"/>
              <a:t>Topsport: meer subsidies maar deze zijn rechtstreeks gealloceerd</a:t>
            </a:r>
          </a:p>
          <a:p>
            <a:r>
              <a:rPr lang="nl-BE" dirty="0"/>
              <a:t>Lidgelden clubs, leden, </a:t>
            </a:r>
            <a:r>
              <a:rPr lang="nl-BE" dirty="0" err="1"/>
              <a:t>daglicenties</a:t>
            </a:r>
            <a:r>
              <a:rPr lang="nl-BE" dirty="0"/>
              <a:t> = inkomsten waar aan de uitgavenkant ook weer directe kosten tegenover staan.</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31</a:t>
            </a:fld>
            <a:endParaRPr lang="nl-BE"/>
          </a:p>
        </p:txBody>
      </p:sp>
    </p:spTree>
    <p:extLst>
      <p:ext uri="{BB962C8B-B14F-4D97-AF65-F5344CB8AC3E}">
        <p14:creationId xmlns:p14="http://schemas.microsoft.com/office/powerpoint/2010/main" val="38836279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Verlies door niet-toepassen van inflatie, geen indexeringen van licenties, inschrijvingsgelden, …</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32</a:t>
            </a:fld>
            <a:endParaRPr lang="nl-BE"/>
          </a:p>
        </p:txBody>
      </p:sp>
    </p:spTree>
    <p:extLst>
      <p:ext uri="{BB962C8B-B14F-4D97-AF65-F5344CB8AC3E}">
        <p14:creationId xmlns:p14="http://schemas.microsoft.com/office/powerpoint/2010/main" val="2184341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AFD64F2-059B-49E4-B18C-04D4FD4F960B}" type="slidenum">
              <a:rPr lang="nl-BE" smtClean="0"/>
              <a:t>35</a:t>
            </a:fld>
            <a:endParaRPr lang="nl-BE"/>
          </a:p>
        </p:txBody>
      </p:sp>
    </p:spTree>
    <p:extLst>
      <p:ext uri="{BB962C8B-B14F-4D97-AF65-F5344CB8AC3E}">
        <p14:creationId xmlns:p14="http://schemas.microsoft.com/office/powerpoint/2010/main" val="3764071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AFD64F2-059B-49E4-B18C-04D4FD4F960B}" type="slidenum">
              <a:rPr lang="nl-BE" smtClean="0"/>
              <a:t>36</a:t>
            </a:fld>
            <a:endParaRPr lang="nl-BE"/>
          </a:p>
        </p:txBody>
      </p:sp>
    </p:spTree>
    <p:extLst>
      <p:ext uri="{BB962C8B-B14F-4D97-AF65-F5344CB8AC3E}">
        <p14:creationId xmlns:p14="http://schemas.microsoft.com/office/powerpoint/2010/main" val="687888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AFD64F2-059B-49E4-B18C-04D4FD4F960B}" type="slidenum">
              <a:rPr lang="nl-BE" smtClean="0"/>
              <a:t>37</a:t>
            </a:fld>
            <a:endParaRPr lang="nl-BE"/>
          </a:p>
        </p:txBody>
      </p:sp>
    </p:spTree>
    <p:extLst>
      <p:ext uri="{BB962C8B-B14F-4D97-AF65-F5344CB8AC3E}">
        <p14:creationId xmlns:p14="http://schemas.microsoft.com/office/powerpoint/2010/main" val="3336309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3AFD64F2-059B-49E4-B18C-04D4FD4F960B}" type="slidenum">
              <a:rPr lang="nl-BE" smtClean="0"/>
              <a:t>38</a:t>
            </a:fld>
            <a:endParaRPr lang="nl-BE"/>
          </a:p>
        </p:txBody>
      </p:sp>
    </p:spTree>
    <p:extLst>
      <p:ext uri="{BB962C8B-B14F-4D97-AF65-F5344CB8AC3E}">
        <p14:creationId xmlns:p14="http://schemas.microsoft.com/office/powerpoint/2010/main" val="3803289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Meer dan de helft = </a:t>
            </a:r>
            <a:r>
              <a:rPr lang="nl-BE" dirty="0" err="1"/>
              <a:t>stemgeregtigd</a:t>
            </a:r>
            <a:endParaRPr lang="nl-BE" dirty="0"/>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4</a:t>
            </a:fld>
            <a:endParaRPr lang="nl-BE"/>
          </a:p>
        </p:txBody>
      </p:sp>
    </p:spTree>
    <p:extLst>
      <p:ext uri="{BB962C8B-B14F-4D97-AF65-F5344CB8AC3E}">
        <p14:creationId xmlns:p14="http://schemas.microsoft.com/office/powerpoint/2010/main" val="219961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Andere medewerkers: Dirk Bogaert, Stijn Demeulemeester, Thomas </a:t>
            </a:r>
            <a:r>
              <a:rPr lang="nl-BE" err="1"/>
              <a:t>Steurbout</a:t>
            </a:r>
            <a:endParaRPr lang="nl-BE"/>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6</a:t>
            </a:fld>
            <a:endParaRPr lang="nl-BE"/>
          </a:p>
        </p:txBody>
      </p:sp>
    </p:spTree>
    <p:extLst>
      <p:ext uri="{BB962C8B-B14F-4D97-AF65-F5344CB8AC3E}">
        <p14:creationId xmlns:p14="http://schemas.microsoft.com/office/powerpoint/2010/main" val="3622013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Andere medewerkers: Dirk Bogaert, Stijn Demeulemeester, Thomas </a:t>
            </a:r>
            <a:r>
              <a:rPr lang="nl-BE" err="1"/>
              <a:t>Steurbout</a:t>
            </a:r>
            <a:endParaRPr lang="nl-BE"/>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7</a:t>
            </a:fld>
            <a:endParaRPr lang="nl-BE"/>
          </a:p>
        </p:txBody>
      </p:sp>
    </p:spTree>
    <p:extLst>
      <p:ext uri="{BB962C8B-B14F-4D97-AF65-F5344CB8AC3E}">
        <p14:creationId xmlns:p14="http://schemas.microsoft.com/office/powerpoint/2010/main" val="1872039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Andere medewerkers: Dirk Bogaert, Stijn Demeulemeester, Thomas </a:t>
            </a:r>
            <a:r>
              <a:rPr lang="nl-BE" err="1"/>
              <a:t>Steurbout</a:t>
            </a:r>
            <a:endParaRPr lang="nl-BE"/>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8</a:t>
            </a:fld>
            <a:endParaRPr lang="nl-BE"/>
          </a:p>
        </p:txBody>
      </p:sp>
    </p:spTree>
    <p:extLst>
      <p:ext uri="{BB962C8B-B14F-4D97-AF65-F5344CB8AC3E}">
        <p14:creationId xmlns:p14="http://schemas.microsoft.com/office/powerpoint/2010/main" val="41833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Opleidingen en afstemming met officials/timers/logistieke partner</a:t>
            </a:r>
          </a:p>
          <a:p>
            <a:r>
              <a:rPr lang="nl-BE" dirty="0"/>
              <a:t>Kalendervergaderingen</a:t>
            </a:r>
          </a:p>
          <a:p>
            <a:r>
              <a:rPr lang="nl-BE" dirty="0"/>
              <a:t>Commissies</a:t>
            </a:r>
          </a:p>
          <a:p>
            <a:r>
              <a:rPr lang="nl-BE" dirty="0"/>
              <a:t>Werkgroepen</a:t>
            </a:r>
          </a:p>
          <a:p>
            <a:r>
              <a:rPr lang="nl-BE" dirty="0"/>
              <a:t>Bijscholingen</a:t>
            </a:r>
          </a:p>
          <a:p>
            <a:r>
              <a:rPr lang="nl-BE" dirty="0"/>
              <a:t>Rapportering</a:t>
            </a:r>
          </a:p>
          <a:p>
            <a:r>
              <a:rPr lang="nl-BE" dirty="0" err="1"/>
              <a:t>Subsidie-aanvragen</a:t>
            </a:r>
            <a:endParaRPr lang="nl-BE" dirty="0"/>
          </a:p>
          <a:p>
            <a:r>
              <a:rPr lang="nl-BE" dirty="0"/>
              <a:t>Clubbezoeken</a:t>
            </a:r>
          </a:p>
          <a:p>
            <a:r>
              <a:rPr lang="nl-BE" dirty="0"/>
              <a:t>Leden(her)aansluitingen</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11</a:t>
            </a:fld>
            <a:endParaRPr lang="nl-BE"/>
          </a:p>
        </p:txBody>
      </p:sp>
    </p:spTree>
    <p:extLst>
      <p:ext uri="{BB962C8B-B14F-4D97-AF65-F5344CB8AC3E}">
        <p14:creationId xmlns:p14="http://schemas.microsoft.com/office/powerpoint/2010/main" val="229586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42 van die wedstrijden waren er ook personeelsleden van 3VL aanwezig</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13</a:t>
            </a:fld>
            <a:endParaRPr lang="nl-BE"/>
          </a:p>
        </p:txBody>
      </p:sp>
    </p:spTree>
    <p:extLst>
      <p:ext uri="{BB962C8B-B14F-4D97-AF65-F5344CB8AC3E}">
        <p14:creationId xmlns:p14="http://schemas.microsoft.com/office/powerpoint/2010/main" val="2863444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Uitgangspunt en leidraad om onze doelstellingen te halen in 2022. Hoe dat is </a:t>
            </a:r>
            <a:r>
              <a:rPr lang="nl-BE" err="1"/>
              <a:t>uitgedraait</a:t>
            </a:r>
            <a:r>
              <a:rPr lang="nl-BE"/>
              <a:t> kan je afleiden uit de jaarrekening, bestudeerd door de </a:t>
            </a:r>
            <a:r>
              <a:rPr lang="nl-BE" err="1"/>
              <a:t>rekeningnazichters</a:t>
            </a:r>
            <a:r>
              <a:rPr lang="nl-BE"/>
              <a:t> </a:t>
            </a:r>
            <a:br>
              <a:rPr lang="nl-BE"/>
            </a:br>
            <a:r>
              <a:rPr lang="nl-BE"/>
              <a:t>Verslag door </a:t>
            </a:r>
            <a:r>
              <a:rPr lang="nl-BE" err="1"/>
              <a:t>Jaques</a:t>
            </a:r>
            <a:r>
              <a:rPr lang="nl-BE"/>
              <a:t> Goedgebeur en Patrick Damen.</a:t>
            </a:r>
            <a:br>
              <a:rPr lang="nl-BE"/>
            </a:br>
            <a:r>
              <a:rPr lang="nl-BE"/>
              <a:t>Verslag uitgebracht aan de financiële Commissie, namens de financiële commissie komt </a:t>
            </a:r>
            <a:r>
              <a:rPr lang="nl-BE" err="1"/>
              <a:t>Jaques</a:t>
            </a:r>
            <a:r>
              <a:rPr lang="nl-BE"/>
              <a:t> dit verslag kort even toelichten</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16</a:t>
            </a:fld>
            <a:endParaRPr lang="nl-BE"/>
          </a:p>
        </p:txBody>
      </p:sp>
    </p:spTree>
    <p:extLst>
      <p:ext uri="{BB962C8B-B14F-4D97-AF65-F5344CB8AC3E}">
        <p14:creationId xmlns:p14="http://schemas.microsoft.com/office/powerpoint/2010/main" val="201696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Uitgangspunt en leidraad om onze doelstellingen te halen in 2022. Hoe dat is </a:t>
            </a:r>
            <a:r>
              <a:rPr lang="nl-BE" err="1"/>
              <a:t>uitgedraait</a:t>
            </a:r>
            <a:r>
              <a:rPr lang="nl-BE"/>
              <a:t> kan je afleiden uit de jaarrekening, bestudeerd door de </a:t>
            </a:r>
            <a:r>
              <a:rPr lang="nl-BE" err="1"/>
              <a:t>rekeningnazichters</a:t>
            </a:r>
            <a:r>
              <a:rPr lang="nl-BE"/>
              <a:t> </a:t>
            </a:r>
            <a:br>
              <a:rPr lang="nl-BE"/>
            </a:br>
            <a:r>
              <a:rPr lang="nl-BE"/>
              <a:t>Verslag door </a:t>
            </a:r>
            <a:r>
              <a:rPr lang="nl-BE" err="1"/>
              <a:t>Jaques</a:t>
            </a:r>
            <a:r>
              <a:rPr lang="nl-BE"/>
              <a:t> Goedgebeur en Patrick Damen.</a:t>
            </a:r>
            <a:br>
              <a:rPr lang="nl-BE"/>
            </a:br>
            <a:r>
              <a:rPr lang="nl-BE"/>
              <a:t>Verslag uitgebracht aan de financiële Commissie, namens de financiële commissie komt </a:t>
            </a:r>
            <a:r>
              <a:rPr lang="nl-BE" err="1"/>
              <a:t>Jaques</a:t>
            </a:r>
            <a:r>
              <a:rPr lang="nl-BE"/>
              <a:t> dit verslag kort even toelichten</a:t>
            </a:r>
          </a:p>
        </p:txBody>
      </p:sp>
      <p:sp>
        <p:nvSpPr>
          <p:cNvPr id="4" name="Tijdelijke aanduiding voor dianummer 3"/>
          <p:cNvSpPr>
            <a:spLocks noGrp="1"/>
          </p:cNvSpPr>
          <p:nvPr>
            <p:ph type="sldNum" sz="quarter" idx="5"/>
          </p:nvPr>
        </p:nvSpPr>
        <p:spPr/>
        <p:txBody>
          <a:bodyPr/>
          <a:lstStyle/>
          <a:p>
            <a:fld id="{5EB6FA28-49DF-4DBE-AFD8-802EE0799E0D}" type="slidenum">
              <a:rPr lang="nl-BE" smtClean="0"/>
              <a:t>17</a:t>
            </a:fld>
            <a:endParaRPr lang="nl-BE"/>
          </a:p>
        </p:txBody>
      </p:sp>
    </p:spTree>
    <p:extLst>
      <p:ext uri="{BB962C8B-B14F-4D97-AF65-F5344CB8AC3E}">
        <p14:creationId xmlns:p14="http://schemas.microsoft.com/office/powerpoint/2010/main" val="23180193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Afbeelding 10" descr="Afbeelding met teken, klok&#10;&#10;Automatisch gegenereerde beschrijving">
            <a:extLst>
              <a:ext uri="{FF2B5EF4-FFF2-40B4-BE49-F238E27FC236}">
                <a16:creationId xmlns:a16="http://schemas.microsoft.com/office/drawing/2014/main" id="{A74B2E3E-84D3-4CF8-A3A4-E714FD9071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1165638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3C7E672-E36F-4142-AEC8-AD33F98BC26A}" type="datetimeFigureOut">
              <a:rPr lang="nl-BE" smtClean="0"/>
              <a:t>21/04/2024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spTree>
    <p:extLst>
      <p:ext uri="{BB962C8B-B14F-4D97-AF65-F5344CB8AC3E}">
        <p14:creationId xmlns:p14="http://schemas.microsoft.com/office/powerpoint/2010/main" val="1570373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3C7E672-E36F-4142-AEC8-AD33F98BC26A}" type="datetimeFigureOut">
              <a:rPr lang="nl-BE" smtClean="0"/>
              <a:t>21/04/2024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pic>
        <p:nvPicPr>
          <p:cNvPr id="9" name="Afbeelding 8" descr="Afbeelding met teken, klok&#10;&#10;Automatisch gegenereerde beschrijving">
            <a:extLst>
              <a:ext uri="{FF2B5EF4-FFF2-40B4-BE49-F238E27FC236}">
                <a16:creationId xmlns:a16="http://schemas.microsoft.com/office/drawing/2014/main" id="{561FFA29-F40C-49E3-9BE1-7670CEC6D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2305741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eldia">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nl-NL"/>
              <a:t>Klik om stijl te bewerken</a:t>
            </a:r>
            <a:endParaRPr lang="en-US"/>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63C7E672-E36F-4142-AEC8-AD33F98BC26A}" type="datetimeFigureOut">
              <a:rPr lang="nl-BE" smtClean="0"/>
              <a:t>21/04/2024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4" name="Afbeelding 13" descr="Afbeelding met teken, klok&#10;&#10;Automatisch gegenereerde beschrijving">
            <a:extLst>
              <a:ext uri="{FF2B5EF4-FFF2-40B4-BE49-F238E27FC236}">
                <a16:creationId xmlns:a16="http://schemas.microsoft.com/office/drawing/2014/main" id="{D9917A51-C251-4B1B-8485-C15C81042F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387486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1417229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762303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p:cNvSpPr>
            <a:spLocks noGrp="1"/>
          </p:cNvSpPr>
          <p:nvPr>
            <p:ph type="dt" sz="half" idx="10"/>
          </p:nvPr>
        </p:nvSpPr>
        <p:spPr/>
        <p:txBody>
          <a:body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305026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56C69301-5096-B94F-BC88-C768202DEFC3}" type="datetimeFigureOut">
              <a:rPr lang="nl-NL" smtClean="0"/>
              <a:t>21-4-2024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3920405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56C69301-5096-B94F-BC88-C768202DEFC3}" type="datetimeFigureOut">
              <a:rPr lang="nl-NL" smtClean="0"/>
              <a:t>21-4-2024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2206140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56C69301-5096-B94F-BC88-C768202DEFC3}" type="datetimeFigureOut">
              <a:rPr lang="nl-NL" smtClean="0"/>
              <a:t>21-4-2024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587734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6C69301-5096-B94F-BC88-C768202DEFC3}" type="datetimeFigureOut">
              <a:rPr lang="nl-NL" smtClean="0"/>
              <a:t>21-4-2024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243796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63C7E672-E36F-4142-AEC8-AD33F98BC26A}" type="datetimeFigureOut">
              <a:rPr lang="nl-BE" smtClean="0"/>
              <a:t>21/04/2024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spTree>
    <p:extLst>
      <p:ext uri="{BB962C8B-B14F-4D97-AF65-F5344CB8AC3E}">
        <p14:creationId xmlns:p14="http://schemas.microsoft.com/office/powerpoint/2010/main" val="234856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56C69301-5096-B94F-BC88-C768202DEFC3}" type="datetimeFigureOut">
              <a:rPr lang="nl-NL" smtClean="0"/>
              <a:t>21-4-2024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4020797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p:cNvSpPr>
            <a:spLocks noGrp="1"/>
          </p:cNvSpPr>
          <p:nvPr>
            <p:ph type="dt" sz="half" idx="10"/>
          </p:nvPr>
        </p:nvSpPr>
        <p:spPr/>
        <p:txBody>
          <a:bodyPr/>
          <a:lstStyle/>
          <a:p>
            <a:fld id="{56C69301-5096-B94F-BC88-C768202DEFC3}" type="datetimeFigureOut">
              <a:rPr lang="nl-NL" smtClean="0"/>
              <a:t>21-4-2024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297549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10285315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6AC0C5F3-2219-8745-8553-A79F6DEE8023}" type="slidenum">
              <a:rPr lang="nl-NL" smtClean="0"/>
              <a:t>‹nr.›</a:t>
            </a:fld>
            <a:endParaRPr lang="nl-NL"/>
          </a:p>
        </p:txBody>
      </p:sp>
    </p:spTree>
    <p:extLst>
      <p:ext uri="{BB962C8B-B14F-4D97-AF65-F5344CB8AC3E}">
        <p14:creationId xmlns:p14="http://schemas.microsoft.com/office/powerpoint/2010/main" val="4245840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nl-NL"/>
              <a:t>Klik om stijl te bewerken</a:t>
            </a:r>
            <a:endParaRPr lang="en-US"/>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63C7E672-E36F-4142-AEC8-AD33F98BC26A}" type="datetimeFigureOut">
              <a:rPr lang="nl-BE" smtClean="0"/>
              <a:t>21/04/2024</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A39159-1E1E-42A6-BF55-BD7705853ED1}" type="slidenum">
              <a:rPr lang="nl-BE" smtClean="0"/>
              <a:t>‹nr.›</a:t>
            </a:fld>
            <a:endParaRPr lang="nl-B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Afbeelding 9" descr="Afbeelding met teken, klok&#10;&#10;Automatisch gegenereerde beschrijving">
            <a:extLst>
              <a:ext uri="{FF2B5EF4-FFF2-40B4-BE49-F238E27FC236}">
                <a16:creationId xmlns:a16="http://schemas.microsoft.com/office/drawing/2014/main" id="{45A4F3B7-AC95-402C-B9EC-8DF348902C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3716653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nl-NL"/>
              <a:t>Klik om stijl te bewerken</a:t>
            </a:r>
            <a:endParaRPr lang="en-US"/>
          </a:p>
        </p:txBody>
      </p:sp>
      <p:sp>
        <p:nvSpPr>
          <p:cNvPr id="3" name="Content Placeholder 2"/>
          <p:cNvSpPr>
            <a:spLocks noGrp="1"/>
          </p:cNvSpPr>
          <p:nvPr>
            <p:ph sz="half" idx="1"/>
          </p:nvPr>
        </p:nvSpPr>
        <p:spPr>
          <a:xfrm>
            <a:off x="1097279" y="1845734"/>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217920" y="1845735"/>
            <a:ext cx="493776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63C7E672-E36F-4142-AEC8-AD33F98BC26A}" type="datetimeFigureOut">
              <a:rPr lang="nl-BE" smtClean="0"/>
              <a:t>21/04/2024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1A39159-1E1E-42A6-BF55-BD7705853ED1}" type="slidenum">
              <a:rPr lang="nl-BE" smtClean="0"/>
              <a:t>‹nr.›</a:t>
            </a:fld>
            <a:endParaRPr lang="nl-BE"/>
          </a:p>
        </p:txBody>
      </p:sp>
    </p:spTree>
    <p:extLst>
      <p:ext uri="{BB962C8B-B14F-4D97-AF65-F5344CB8AC3E}">
        <p14:creationId xmlns:p14="http://schemas.microsoft.com/office/powerpoint/2010/main" val="216460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nl-NL"/>
              <a:t>Klik om stijl te bewerken</a:t>
            </a:r>
            <a:endParaRPr lang="en-US"/>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9728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217920" y="2582334"/>
            <a:ext cx="4937760" cy="33782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63C7E672-E36F-4142-AEC8-AD33F98BC26A}" type="datetimeFigureOut">
              <a:rPr lang="nl-BE" smtClean="0"/>
              <a:t>21/04/2024</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31A39159-1E1E-42A6-BF55-BD7705853ED1}" type="slidenum">
              <a:rPr lang="nl-BE" smtClean="0"/>
              <a:t>‹nr.›</a:t>
            </a:fld>
            <a:endParaRPr lang="nl-BE"/>
          </a:p>
        </p:txBody>
      </p:sp>
      <p:pic>
        <p:nvPicPr>
          <p:cNvPr id="11" name="Afbeelding 10" descr="Afbeelding met teken, klok&#10;&#10;Automatisch gegenereerde beschrijving">
            <a:extLst>
              <a:ext uri="{FF2B5EF4-FFF2-40B4-BE49-F238E27FC236}">
                <a16:creationId xmlns:a16="http://schemas.microsoft.com/office/drawing/2014/main" id="{281379B8-2C91-4534-9C5E-36A874100D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363248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3C7E672-E36F-4142-AEC8-AD33F98BC26A}" type="datetimeFigureOut">
              <a:rPr lang="nl-BE" smtClean="0"/>
              <a:t>21/04/2024</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31A39159-1E1E-42A6-BF55-BD7705853ED1}" type="slidenum">
              <a:rPr lang="nl-BE" smtClean="0"/>
              <a:t>‹nr.›</a:t>
            </a:fld>
            <a:endParaRPr lang="nl-BE"/>
          </a:p>
        </p:txBody>
      </p:sp>
      <p:pic>
        <p:nvPicPr>
          <p:cNvPr id="6" name="Afbeelding 5" descr="Afbeelding met teken, klok&#10;&#10;Automatisch gegenereerde beschrijving">
            <a:extLst>
              <a:ext uri="{FF2B5EF4-FFF2-40B4-BE49-F238E27FC236}">
                <a16:creationId xmlns:a16="http://schemas.microsoft.com/office/drawing/2014/main" id="{50D04DE3-4877-432A-808C-49FC7BDE3D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3002508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3C7E672-E36F-4142-AEC8-AD33F98BC26A}" type="datetimeFigureOut">
              <a:rPr lang="nl-BE" smtClean="0"/>
              <a:t>21/04/2024</a:t>
            </a:fld>
            <a:endParaRPr lang="nl-B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nl-BE"/>
          </a:p>
        </p:txBody>
      </p:sp>
      <p:sp>
        <p:nvSpPr>
          <p:cNvPr id="9" name="Slide Number Placeholder 8"/>
          <p:cNvSpPr>
            <a:spLocks noGrp="1"/>
          </p:cNvSpPr>
          <p:nvPr>
            <p:ph type="sldNum" sz="quarter" idx="12"/>
          </p:nvPr>
        </p:nvSpPr>
        <p:spPr/>
        <p:txBody>
          <a:bodyPr/>
          <a:lstStyle/>
          <a:p>
            <a:fld id="{31A39159-1E1E-42A6-BF55-BD7705853ED1}" type="slidenum">
              <a:rPr lang="nl-BE" smtClean="0"/>
              <a:t>‹nr.›</a:t>
            </a:fld>
            <a:endParaRPr lang="nl-BE"/>
          </a:p>
        </p:txBody>
      </p:sp>
      <p:pic>
        <p:nvPicPr>
          <p:cNvPr id="10" name="Afbeelding 9" descr="Afbeelding met teken, klok&#10;&#10;Automatisch gegenereerde beschrijving">
            <a:extLst>
              <a:ext uri="{FF2B5EF4-FFF2-40B4-BE49-F238E27FC236}">
                <a16:creationId xmlns:a16="http://schemas.microsoft.com/office/drawing/2014/main" id="{98ED0733-8594-4A14-B663-E168FF02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1558836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nl-NL"/>
              <a:t>Klik om stijl te bewerken</a:t>
            </a:r>
            <a:endParaRPr lang="en-US"/>
          </a:p>
        </p:txBody>
      </p:sp>
      <p:sp>
        <p:nvSpPr>
          <p:cNvPr id="3" name="Content Placeholder 2"/>
          <p:cNvSpPr>
            <a:spLocks noGrp="1"/>
          </p:cNvSpPr>
          <p:nvPr>
            <p:ph idx="1"/>
          </p:nvPr>
        </p:nvSpPr>
        <p:spPr>
          <a:xfrm>
            <a:off x="4800600" y="731520"/>
            <a:ext cx="6492240" cy="52578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3C7E672-E36F-4142-AEC8-AD33F98BC26A}" type="datetimeFigureOut">
              <a:rPr lang="nl-BE" smtClean="0"/>
              <a:t>21/04/2024</a:t>
            </a:fld>
            <a:endParaRPr lang="nl-B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nl-B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1A39159-1E1E-42A6-BF55-BD7705853ED1}" type="slidenum">
              <a:rPr lang="nl-BE" smtClean="0"/>
              <a:t>‹nr.›</a:t>
            </a:fld>
            <a:endParaRPr lang="nl-BE"/>
          </a:p>
        </p:txBody>
      </p:sp>
    </p:spTree>
    <p:extLst>
      <p:ext uri="{BB962C8B-B14F-4D97-AF65-F5344CB8AC3E}">
        <p14:creationId xmlns:p14="http://schemas.microsoft.com/office/powerpoint/2010/main" val="377718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nl-NL"/>
              <a:t>Klik om stijl te bewerken</a:t>
            </a:r>
            <a:endParaRPr lang="en-US"/>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63C7E672-E36F-4142-AEC8-AD33F98BC26A}" type="datetimeFigureOut">
              <a:rPr lang="nl-BE" smtClean="0"/>
              <a:t>21/04/2024</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31A39159-1E1E-42A6-BF55-BD7705853ED1}" type="slidenum">
              <a:rPr lang="nl-BE" smtClean="0"/>
              <a:t>‹nr.›</a:t>
            </a:fld>
            <a:endParaRPr lang="nl-BE"/>
          </a:p>
        </p:txBody>
      </p:sp>
    </p:spTree>
    <p:extLst>
      <p:ext uri="{BB962C8B-B14F-4D97-AF65-F5344CB8AC3E}">
        <p14:creationId xmlns:p14="http://schemas.microsoft.com/office/powerpoint/2010/main" val="1900023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38978"/>
            <a:ext cx="10058400" cy="1450757"/>
          </a:xfrm>
          <a:prstGeom prst="rect">
            <a:avLst/>
          </a:prstGeom>
        </p:spPr>
        <p:txBody>
          <a:bodyPr vert="horz" lIns="91440" tIns="45720" rIns="91440" bIns="45720" rtlCol="0" anchor="b">
            <a:normAutofit/>
          </a:bodyPr>
          <a:lstStyle/>
          <a:p>
            <a:r>
              <a:rPr lang="nl-NL"/>
              <a:t>Klik om stijl te bewerken</a:t>
            </a:r>
            <a:endParaRPr lang="en-US"/>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3C7E672-E36F-4142-AEC8-AD33F98BC26A}" type="datetimeFigureOut">
              <a:rPr lang="nl-BE" smtClean="0"/>
              <a:t>21/04/2024</a:t>
            </a:fld>
            <a:endParaRPr lang="nl-B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nl-B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1A39159-1E1E-42A6-BF55-BD7705853ED1}" type="slidenum">
              <a:rPr lang="nl-BE" smtClean="0"/>
              <a:t>‹nr.›</a:t>
            </a:fld>
            <a:endParaRPr lang="nl-BE"/>
          </a:p>
        </p:txBody>
      </p:sp>
      <p:pic>
        <p:nvPicPr>
          <p:cNvPr id="11" name="Afbeelding 10" descr="Afbeelding met teken, klok&#10;&#10;Automatisch gegenereerde beschrijving">
            <a:extLst>
              <a:ext uri="{FF2B5EF4-FFF2-40B4-BE49-F238E27FC236}">
                <a16:creationId xmlns:a16="http://schemas.microsoft.com/office/drawing/2014/main" id="{8FEE71C7-8803-4F1A-AA80-814FC1A94EB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42" y="5598619"/>
            <a:ext cx="996012" cy="707693"/>
          </a:xfrm>
          <a:prstGeom prst="rect">
            <a:avLst/>
          </a:prstGeom>
        </p:spPr>
      </p:pic>
    </p:spTree>
    <p:extLst>
      <p:ext uri="{BB962C8B-B14F-4D97-AF65-F5344CB8AC3E}">
        <p14:creationId xmlns:p14="http://schemas.microsoft.com/office/powerpoint/2010/main" val="92044676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678"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69301-5096-B94F-BC88-C768202DEFC3}" type="datetimeFigureOut">
              <a:rPr lang="nl-NL" smtClean="0"/>
              <a:t>21-4-2024</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C0C5F3-2219-8745-8553-A79F6DEE8023}" type="slidenum">
              <a:rPr lang="nl-NL" smtClean="0"/>
              <a:t>‹nr.›</a:t>
            </a:fld>
            <a:endParaRPr lang="nl-NL"/>
          </a:p>
        </p:txBody>
      </p:sp>
    </p:spTree>
    <p:extLst>
      <p:ext uri="{BB962C8B-B14F-4D97-AF65-F5344CB8AC3E}">
        <p14:creationId xmlns:p14="http://schemas.microsoft.com/office/powerpoint/2010/main" val="160787069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2021" TargetMode="External"/><Relationship Id="rId2" Type="http://schemas.openxmlformats.org/officeDocument/2006/relationships/hyperlink" Target="https://www.triatlon.vlaanderen/wp-content/uploads/Beleidsplan-Triatlon-Vlaanderen-2021-2024_Website.pdf" TargetMode="External"/><Relationship Id="rId1" Type="http://schemas.openxmlformats.org/officeDocument/2006/relationships/slideLayout" Target="../slideLayouts/slideLayout2.xml"/><Relationship Id="rId6" Type="http://schemas.openxmlformats.org/officeDocument/2006/relationships/hyperlink" Target="http://2021"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triatlon.vlaanderen/wp-content/uploads/Beleidsplan-Triatlon-Vlaanderen-2021-2024_Website.pdf" TargetMode="External"/><Relationship Id="rId1" Type="http://schemas.openxmlformats.org/officeDocument/2006/relationships/slideLayout" Target="../slideLayouts/slideLayout2.xml"/><Relationship Id="rId6" Type="http://schemas.openxmlformats.org/officeDocument/2006/relationships/hyperlink" Target="http://2021" TargetMode="External"/><Relationship Id="rId5" Type="http://schemas.openxmlformats.org/officeDocument/2006/relationships/image" Target="../media/image14.png"/><Relationship Id="rId4" Type="http://schemas.openxmlformats.org/officeDocument/2006/relationships/hyperlink" Target="2021"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triatlon.vlaanderen/evenemente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triatlon.vlaanderen/over-ons/beleid"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triatlon.vlaanderen/nieuws/update-tarieven-triatlon-vlaanderen" TargetMode="Externa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riatlon.vlaanderen/kenniscentru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https://www.triatlon.vlaanderen/over-ons/wie-is-wie"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riatlon.vlaanderen/kenniscentrum"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3" descr="Afbeelding met boom, buitenshuis, grond, persoon&#10;&#10;Automatisch gegenereerde beschrijving">
            <a:extLst>
              <a:ext uri="{FF2B5EF4-FFF2-40B4-BE49-F238E27FC236}">
                <a16:creationId xmlns:a16="http://schemas.microsoft.com/office/drawing/2014/main" id="{AA1497D4-C424-BAB5-46FE-DDE66028BE49}"/>
              </a:ext>
            </a:extLst>
          </p:cNvPr>
          <p:cNvPicPr>
            <a:picLocks noChangeAspect="1"/>
          </p:cNvPicPr>
          <p:nvPr/>
        </p:nvPicPr>
        <p:blipFill>
          <a:blip r:embed="rId3"/>
          <a:stretch>
            <a:fillRect/>
          </a:stretch>
        </p:blipFill>
        <p:spPr>
          <a:xfrm>
            <a:off x="1772" y="-37214"/>
            <a:ext cx="12188455" cy="8102009"/>
          </a:xfrm>
          <a:prstGeom prst="rect">
            <a:avLst/>
          </a:prstGeom>
        </p:spPr>
      </p:pic>
      <p:sp>
        <p:nvSpPr>
          <p:cNvPr id="4" name="Tekstvak 3">
            <a:extLst>
              <a:ext uri="{FF2B5EF4-FFF2-40B4-BE49-F238E27FC236}">
                <a16:creationId xmlns:a16="http://schemas.microsoft.com/office/drawing/2014/main" id="{FD598B0C-1374-0BAF-384E-7E1DBDA03B5B}"/>
              </a:ext>
            </a:extLst>
          </p:cNvPr>
          <p:cNvSpPr txBox="1"/>
          <p:nvPr/>
        </p:nvSpPr>
        <p:spPr>
          <a:xfrm>
            <a:off x="1773" y="4547191"/>
            <a:ext cx="1218845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charset="0"/>
            </a:pPr>
            <a:r>
              <a:rPr lang="nl-NL">
                <a:latin typeface="HurmeGeometricSans4-Black ☞"/>
                <a:ea typeface="HurmeGeometricSans4-SemiBold ☞" charset="0"/>
                <a:cs typeface="Segoe UI"/>
              </a:rPr>
              <a:t>​</a:t>
            </a:r>
          </a:p>
          <a:p>
            <a:pPr marL="285750" indent="-285750" algn="ctr">
              <a:buFont typeface="Arial" charset="0"/>
            </a:pPr>
            <a:endParaRPr lang="nl-NL" b="1">
              <a:latin typeface="HurmeGeometricSans4-Black ☞"/>
              <a:ea typeface="HurmeGeometricSans4-SemiBold ☞" charset="0"/>
              <a:cs typeface="Segoe UI"/>
            </a:endParaRPr>
          </a:p>
          <a:p>
            <a:pPr marL="285750" indent="-285750" algn="ctr">
              <a:buFont typeface="Arial" charset="0"/>
            </a:pPr>
            <a:endParaRPr lang="nl-NL" b="1">
              <a:solidFill>
                <a:schemeClr val="bg1"/>
              </a:solidFill>
              <a:latin typeface="HurmeGeometricSans4-Black ☞"/>
              <a:ea typeface="HurmeGeometricSans4-SemiBold ☞" charset="0"/>
              <a:cs typeface="Segoe UI"/>
            </a:endParaRPr>
          </a:p>
          <a:p>
            <a:pPr marL="285750" indent="-285750" algn="ctr">
              <a:buFont typeface="Arial" charset="0"/>
            </a:pPr>
            <a:endParaRPr lang="nl-NL" b="1">
              <a:solidFill>
                <a:schemeClr val="bg1"/>
              </a:solidFill>
              <a:latin typeface="HurmeGeometricSans4-Black ☞"/>
              <a:ea typeface="HurmeGeometricSans4-SemiBold ☞" charset="0"/>
              <a:cs typeface="Segoe UI"/>
            </a:endParaRPr>
          </a:p>
          <a:p>
            <a:pPr marL="285750" indent="-285750" algn="ctr">
              <a:buFont typeface="Arial" charset="0"/>
            </a:pPr>
            <a:r>
              <a:rPr lang="nl-NL" b="1">
                <a:solidFill>
                  <a:schemeClr val="bg1"/>
                </a:solidFill>
                <a:latin typeface="HurmeGeometricSans4-Black ☞"/>
                <a:ea typeface="HurmeGeometricSans4-SemiBold ☞" charset="0"/>
                <a:cs typeface="Segoe UI"/>
              </a:rPr>
              <a:t>WELKOM!</a:t>
            </a:r>
            <a:r>
              <a:rPr lang="en-US">
                <a:solidFill>
                  <a:schemeClr val="bg1"/>
                </a:solidFill>
                <a:latin typeface="HurmeGeometricSans4-Black ☞"/>
                <a:ea typeface="HurmeGeometricSans4-SemiBold ☞" charset="0"/>
                <a:cs typeface="Segoe UI"/>
              </a:rPr>
              <a:t>​</a:t>
            </a:r>
            <a:endParaRPr lang="en-US">
              <a:solidFill>
                <a:schemeClr val="bg1"/>
              </a:solidFill>
              <a:cs typeface="Calibri"/>
            </a:endParaRPr>
          </a:p>
          <a:p>
            <a:pPr marL="285750" indent="-285750" algn="ctr">
              <a:buFont typeface="Arial" charset="0"/>
            </a:pPr>
            <a:r>
              <a:rPr lang="nl-NL" b="1">
                <a:solidFill>
                  <a:schemeClr val="bg1"/>
                </a:solidFill>
                <a:latin typeface="HurmeGeometricSans4-Black ☞"/>
                <a:ea typeface="HurmeGeometricSans4-SemiBold ☞" charset="0"/>
                <a:cs typeface="Segoe UI"/>
              </a:rPr>
              <a:t>We gaan van start om 10h00</a:t>
            </a:r>
            <a:r>
              <a:rPr lang="en-US">
                <a:solidFill>
                  <a:schemeClr val="bg1"/>
                </a:solidFill>
                <a:latin typeface="HurmeGeometricSans4-Black ☞"/>
                <a:ea typeface="HurmeGeometricSans4-SemiBold ☞" charset="0"/>
                <a:cs typeface="Segoe UI"/>
              </a:rPr>
              <a:t>​</a:t>
            </a:r>
          </a:p>
          <a:p>
            <a:pPr marL="285750" indent="-285750">
              <a:buFont typeface="Arial" charset="0"/>
            </a:pPr>
            <a:r>
              <a:rPr lang="nl-NL">
                <a:latin typeface="HurmeGeometricSans4-Black ☞"/>
                <a:ea typeface="HurmeGeometricSans4-SemiBold ☞" charset="0"/>
                <a:cs typeface="Segoe UI"/>
              </a:rPr>
              <a:t>​</a:t>
            </a:r>
          </a:p>
          <a:p>
            <a:pPr marL="285750" indent="-285750">
              <a:buFont typeface="Arial" charset="0"/>
            </a:pPr>
            <a:r>
              <a:rPr lang="nl-NL">
                <a:latin typeface="HurmeGeometricSans4-Black ☞"/>
                <a:ea typeface="HurmeGeometricSans4-SemiBold ☞" charset="0"/>
                <a:cs typeface="Segoe UI"/>
              </a:rPr>
              <a:t>​</a:t>
            </a:r>
            <a:r>
              <a:rPr lang="nl-NL">
                <a:solidFill>
                  <a:schemeClr val="bg1"/>
                </a:solidFill>
                <a:latin typeface="HurmeGeometricSans4-Black ☞"/>
                <a:ea typeface="HurmeGeometricSans4-SemiBold ☞" charset="0"/>
                <a:cs typeface="Segoe UI"/>
              </a:rPr>
              <a:t>16</a:t>
            </a:r>
            <a:r>
              <a:rPr lang="nl-NL" i="1">
                <a:solidFill>
                  <a:schemeClr val="bg1"/>
                </a:solidFill>
                <a:latin typeface="HurmeGeometricSans4-Black ☞"/>
                <a:ea typeface="HurmeGeometricSans4-SemiBold ☞" charset="0"/>
                <a:cs typeface="Segoe UI"/>
              </a:rPr>
              <a:t>/03/2024</a:t>
            </a:r>
          </a:p>
        </p:txBody>
      </p:sp>
      <p:pic>
        <p:nvPicPr>
          <p:cNvPr id="8" name="Afbeelding 9" descr="Afbeelding met logo&#10;&#10;Automatisch gegenereerde beschrijving">
            <a:extLst>
              <a:ext uri="{FF2B5EF4-FFF2-40B4-BE49-F238E27FC236}">
                <a16:creationId xmlns:a16="http://schemas.microsoft.com/office/drawing/2014/main" id="{CB6E9186-F111-F386-9FE6-6BE40D48B040}"/>
              </a:ext>
            </a:extLst>
          </p:cNvPr>
          <p:cNvPicPr>
            <a:picLocks noChangeAspect="1"/>
          </p:cNvPicPr>
          <p:nvPr/>
        </p:nvPicPr>
        <p:blipFill>
          <a:blip r:embed="rId4"/>
          <a:stretch>
            <a:fillRect/>
          </a:stretch>
        </p:blipFill>
        <p:spPr>
          <a:xfrm>
            <a:off x="2332077" y="507891"/>
            <a:ext cx="7518989" cy="5640225"/>
          </a:xfrm>
          <a:prstGeom prst="rect">
            <a:avLst/>
          </a:prstGeom>
        </p:spPr>
      </p:pic>
    </p:spTree>
    <p:extLst>
      <p:ext uri="{BB962C8B-B14F-4D97-AF65-F5344CB8AC3E}">
        <p14:creationId xmlns:p14="http://schemas.microsoft.com/office/powerpoint/2010/main" val="1778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Terugblik 2023 </a:t>
            </a:r>
            <a:endParaRPr lang="nl-NL">
              <a:ea typeface="+mn-ea"/>
              <a:cs typeface="+mn-cs"/>
            </a:endParaRPr>
          </a:p>
        </p:txBody>
      </p:sp>
      <p:sp>
        <p:nvSpPr>
          <p:cNvPr id="5" name="Tekstvak 4">
            <a:extLst>
              <a:ext uri="{FF2B5EF4-FFF2-40B4-BE49-F238E27FC236}">
                <a16:creationId xmlns:a16="http://schemas.microsoft.com/office/drawing/2014/main" id="{70E523B0-8FFF-44C1-86D5-9FAD6493D747}"/>
              </a:ext>
            </a:extLst>
          </p:cNvPr>
          <p:cNvSpPr txBox="1"/>
          <p:nvPr/>
        </p:nvSpPr>
        <p:spPr>
          <a:xfrm>
            <a:off x="4738708" y="433911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solidFill>
                  <a:schemeClr val="bg1">
                    <a:lumMod val="65000"/>
                  </a:schemeClr>
                </a:solidFill>
              </a:rPr>
              <a:t>SAMEN BOUWEN AAN DE TOEKOMST</a:t>
            </a:r>
            <a:endParaRPr lang="nl-NL" sz="1200">
              <a:solidFill>
                <a:schemeClr val="bg1">
                  <a:lumMod val="65000"/>
                </a:schemeClr>
              </a:solidFill>
              <a:cs typeface="Calibri"/>
            </a:endParaRPr>
          </a:p>
        </p:txBody>
      </p:sp>
      <p:sp>
        <p:nvSpPr>
          <p:cNvPr id="8" name="Tekstvak 7">
            <a:extLst>
              <a:ext uri="{FF2B5EF4-FFF2-40B4-BE49-F238E27FC236}">
                <a16:creationId xmlns:a16="http://schemas.microsoft.com/office/drawing/2014/main" id="{EA75693E-55CD-4064-BECC-80D5ED2E430D}"/>
              </a:ext>
            </a:extLst>
          </p:cNvPr>
          <p:cNvSpPr txBox="1"/>
          <p:nvPr/>
        </p:nvSpPr>
        <p:spPr>
          <a:xfrm>
            <a:off x="5001837" y="3979969"/>
            <a:ext cx="2374201" cy="369332"/>
          </a:xfrm>
          <a:prstGeom prst="rect">
            <a:avLst/>
          </a:prstGeom>
          <a:noFill/>
        </p:spPr>
        <p:txBody>
          <a:bodyPr wrap="square" rtlCol="0">
            <a:spAutoFit/>
          </a:bodyPr>
          <a:lstStyle/>
          <a:p>
            <a:r>
              <a:rPr lang="nl-BE">
                <a:hlinkClick r:id="rId2"/>
              </a:rPr>
              <a:t>Beleidsplan 2021-2024</a:t>
            </a:r>
            <a:endParaRPr lang="nl-BE"/>
          </a:p>
        </p:txBody>
      </p:sp>
      <p:sp>
        <p:nvSpPr>
          <p:cNvPr id="12" name="Tekstvak 11">
            <a:extLst>
              <a:ext uri="{FF2B5EF4-FFF2-40B4-BE49-F238E27FC236}">
                <a16:creationId xmlns:a16="http://schemas.microsoft.com/office/drawing/2014/main" id="{D9FE586B-C7C9-8F19-BF64-43F4EA736AE4}"/>
              </a:ext>
            </a:extLst>
          </p:cNvPr>
          <p:cNvSpPr txBox="1"/>
          <p:nvPr/>
        </p:nvSpPr>
        <p:spPr>
          <a:xfrm>
            <a:off x="1988416" y="4900362"/>
            <a:ext cx="2053011" cy="369332"/>
          </a:xfrm>
          <a:prstGeom prst="rect">
            <a:avLst/>
          </a:prstGeom>
          <a:noFill/>
        </p:spPr>
        <p:txBody>
          <a:bodyPr wrap="square" rtlCol="0">
            <a:spAutoFit/>
          </a:bodyPr>
          <a:lstStyle/>
          <a:p>
            <a:r>
              <a:rPr lang="nl-BE">
                <a:solidFill>
                  <a:schemeClr val="bg1">
                    <a:lumMod val="75000"/>
                  </a:schemeClr>
                </a:solidFill>
                <a:hlinkClick r:id="rId3" action="ppaction://hlinkfile">
                  <a:extLst>
                    <a:ext uri="{A12FA001-AC4F-418D-AE19-62706E023703}">
                      <ahyp:hlinkClr xmlns:ahyp="http://schemas.microsoft.com/office/drawing/2018/hyperlinkcolor" val="tx"/>
                    </a:ext>
                  </a:extLst>
                </a:hlinkClick>
              </a:rPr>
              <a:t>Jaarrapport 2021</a:t>
            </a:r>
            <a:endParaRPr lang="nl-BE">
              <a:solidFill>
                <a:schemeClr val="bg1">
                  <a:lumMod val="75000"/>
                </a:schemeClr>
              </a:solidFill>
            </a:endParaRPr>
          </a:p>
        </p:txBody>
      </p:sp>
      <p:pic>
        <p:nvPicPr>
          <p:cNvPr id="18" name="Afbeelding 17" descr="Afbeelding met grafiek, diagram&#10;&#10;Automatisch gegenereerde beschrijving">
            <a:extLst>
              <a:ext uri="{FF2B5EF4-FFF2-40B4-BE49-F238E27FC236}">
                <a16:creationId xmlns:a16="http://schemas.microsoft.com/office/drawing/2014/main" id="{D4DAB778-B076-1055-9691-DE0216DF95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2546" y="807745"/>
            <a:ext cx="3192780" cy="3057525"/>
          </a:xfrm>
          <a:prstGeom prst="rect">
            <a:avLst/>
          </a:prstGeom>
          <a:noFill/>
          <a:ln>
            <a:noFill/>
          </a:ln>
        </p:spPr>
      </p:pic>
      <p:pic>
        <p:nvPicPr>
          <p:cNvPr id="2" name="Afbeelding 1">
            <a:extLst>
              <a:ext uri="{FF2B5EF4-FFF2-40B4-BE49-F238E27FC236}">
                <a16:creationId xmlns:a16="http://schemas.microsoft.com/office/drawing/2014/main" id="{35ECDB1E-085C-3FF0-DA54-194974D723CD}"/>
              </a:ext>
            </a:extLst>
          </p:cNvPr>
          <p:cNvPicPr>
            <a:picLocks noChangeAspect="1"/>
          </p:cNvPicPr>
          <p:nvPr/>
        </p:nvPicPr>
        <p:blipFill>
          <a:blip r:embed="rId5"/>
          <a:stretch>
            <a:fillRect/>
          </a:stretch>
        </p:blipFill>
        <p:spPr>
          <a:xfrm>
            <a:off x="1820779" y="4707356"/>
            <a:ext cx="8750968" cy="270710"/>
          </a:xfrm>
          <a:prstGeom prst="rect">
            <a:avLst/>
          </a:prstGeom>
        </p:spPr>
      </p:pic>
      <p:sp>
        <p:nvSpPr>
          <p:cNvPr id="3" name="Tekstvak 2">
            <a:extLst>
              <a:ext uri="{FF2B5EF4-FFF2-40B4-BE49-F238E27FC236}">
                <a16:creationId xmlns:a16="http://schemas.microsoft.com/office/drawing/2014/main" id="{6A4B1254-FD01-5538-7E4D-89303175F720}"/>
              </a:ext>
            </a:extLst>
          </p:cNvPr>
          <p:cNvSpPr txBox="1"/>
          <p:nvPr/>
        </p:nvSpPr>
        <p:spPr>
          <a:xfrm>
            <a:off x="4103968" y="4900362"/>
            <a:ext cx="2053011" cy="369332"/>
          </a:xfrm>
          <a:prstGeom prst="rect">
            <a:avLst/>
          </a:prstGeom>
          <a:noFill/>
        </p:spPr>
        <p:txBody>
          <a:bodyPr wrap="square" lIns="91440" tIns="45720" rIns="91440" bIns="45720" rtlCol="0" anchor="t">
            <a:spAutoFit/>
          </a:bodyPr>
          <a:lstStyle/>
          <a:p>
            <a:r>
              <a:rPr lang="nl-BE">
                <a:solidFill>
                  <a:schemeClr val="bg1">
                    <a:lumMod val="75000"/>
                  </a:schemeClr>
                </a:solidFill>
                <a:hlinkClick r:id="rId6" action="ppaction://hlinkfile">
                  <a:extLst>
                    <a:ext uri="{A12FA001-AC4F-418D-AE19-62706E023703}">
                      <ahyp:hlinkClr xmlns:ahyp="http://schemas.microsoft.com/office/drawing/2018/hyperlinkcolor" val="tx"/>
                    </a:ext>
                  </a:extLst>
                </a:hlinkClick>
              </a:rPr>
              <a:t>Jaarrapport 202</a:t>
            </a:r>
            <a:r>
              <a:rPr lang="nl-BE">
                <a:solidFill>
                  <a:schemeClr val="bg1">
                    <a:lumMod val="75000"/>
                  </a:schemeClr>
                </a:solidFill>
              </a:rPr>
              <a:t>2</a:t>
            </a:r>
          </a:p>
        </p:txBody>
      </p:sp>
      <p:sp>
        <p:nvSpPr>
          <p:cNvPr id="6" name="Tekstvak 5">
            <a:extLst>
              <a:ext uri="{FF2B5EF4-FFF2-40B4-BE49-F238E27FC236}">
                <a16:creationId xmlns:a16="http://schemas.microsoft.com/office/drawing/2014/main" id="{06AA6F30-1783-CEF8-E830-F0FB1077B65A}"/>
              </a:ext>
            </a:extLst>
          </p:cNvPr>
          <p:cNvSpPr txBox="1"/>
          <p:nvPr/>
        </p:nvSpPr>
        <p:spPr>
          <a:xfrm>
            <a:off x="6219520" y="4900361"/>
            <a:ext cx="2053011" cy="369332"/>
          </a:xfrm>
          <a:prstGeom prst="rect">
            <a:avLst/>
          </a:prstGeom>
          <a:noFill/>
        </p:spPr>
        <p:txBody>
          <a:bodyPr wrap="square" lIns="91440" tIns="45720" rIns="91440" bIns="45720" rtlCol="0" anchor="t">
            <a:spAutoFit/>
          </a:bodyPr>
          <a:lstStyle/>
          <a:p>
            <a:r>
              <a:rPr lang="nl-BE">
                <a:solidFill>
                  <a:srgbClr val="0070C0"/>
                </a:solidFill>
                <a:hlinkClick r:id="rId6" action="ppaction://hlinkfile">
                  <a:extLst>
                    <a:ext uri="{A12FA001-AC4F-418D-AE19-62706E023703}">
                      <ahyp:hlinkClr xmlns:ahyp="http://schemas.microsoft.com/office/drawing/2018/hyperlinkcolor" val="tx"/>
                    </a:ext>
                  </a:extLst>
                </a:hlinkClick>
              </a:rPr>
              <a:t>Jaarrapport 202</a:t>
            </a:r>
            <a:r>
              <a:rPr lang="nl-BE">
                <a:solidFill>
                  <a:srgbClr val="0070C0"/>
                </a:solidFill>
              </a:rPr>
              <a:t>3</a:t>
            </a:r>
            <a:endParaRPr lang="nl-BE">
              <a:solidFill>
                <a:srgbClr val="0070C0"/>
              </a:solidFill>
              <a:ea typeface="Calibri"/>
              <a:cs typeface="Calibri"/>
            </a:endParaRPr>
          </a:p>
        </p:txBody>
      </p:sp>
      <p:sp>
        <p:nvSpPr>
          <p:cNvPr id="7" name="Tekstvak 6">
            <a:extLst>
              <a:ext uri="{FF2B5EF4-FFF2-40B4-BE49-F238E27FC236}">
                <a16:creationId xmlns:a16="http://schemas.microsoft.com/office/drawing/2014/main" id="{F5E7AFA9-AF03-D65B-7D77-8D95B2E84BEF}"/>
              </a:ext>
            </a:extLst>
          </p:cNvPr>
          <p:cNvSpPr txBox="1"/>
          <p:nvPr/>
        </p:nvSpPr>
        <p:spPr>
          <a:xfrm>
            <a:off x="8325048" y="4900362"/>
            <a:ext cx="2053011" cy="369332"/>
          </a:xfrm>
          <a:prstGeom prst="rect">
            <a:avLst/>
          </a:prstGeom>
          <a:noFill/>
        </p:spPr>
        <p:txBody>
          <a:bodyPr wrap="square" lIns="91440" tIns="45720" rIns="91440" bIns="45720" rtlCol="0" anchor="t">
            <a:spAutoFit/>
          </a:bodyPr>
          <a:lstStyle/>
          <a:p>
            <a:r>
              <a:rPr lang="nl-BE">
                <a:solidFill>
                  <a:schemeClr val="bg1">
                    <a:lumMod val="75000"/>
                  </a:schemeClr>
                </a:solidFill>
              </a:rPr>
              <a:t>Jaaractieplan 2024</a:t>
            </a:r>
          </a:p>
        </p:txBody>
      </p:sp>
    </p:spTree>
    <p:extLst>
      <p:ext uri="{BB962C8B-B14F-4D97-AF65-F5344CB8AC3E}">
        <p14:creationId xmlns:p14="http://schemas.microsoft.com/office/powerpoint/2010/main" val="20807593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845001"/>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a:t>
            </a:r>
            <a:r>
              <a:rPr lang="nl-BE" sz="2200" b="1" spc="300">
                <a:solidFill>
                  <a:srgbClr val="0070C0"/>
                </a:solidFill>
                <a:latin typeface="HurmeGeometricSans4-Black ☞"/>
                <a:ea typeface="+mn-ea"/>
                <a:cs typeface="+mn-cs"/>
              </a:rPr>
              <a:t>Jaarverslag 2023</a:t>
            </a:r>
          </a:p>
          <a:p>
            <a:pPr algn="ctr" defTabSz="457200"/>
            <a:r>
              <a:rPr lang="nl-NL" sz="1600" b="1" spc="300">
                <a:solidFill>
                  <a:srgbClr val="0070C0"/>
                </a:solidFill>
                <a:latin typeface="HurmeGeometricSans4-Black ☞"/>
                <a:ea typeface="+mn-ea"/>
                <a:cs typeface="+mn-cs"/>
              </a:rPr>
              <a:t>extra-sportief</a:t>
            </a:r>
          </a:p>
        </p:txBody>
      </p:sp>
      <p:sp>
        <p:nvSpPr>
          <p:cNvPr id="5" name="Titel 1">
            <a:extLst>
              <a:ext uri="{FF2B5EF4-FFF2-40B4-BE49-F238E27FC236}">
                <a16:creationId xmlns:a16="http://schemas.microsoft.com/office/drawing/2014/main" id="{AC393E8E-960C-FCF0-6B00-9741EDAD80DC}"/>
              </a:ext>
            </a:extLst>
          </p:cNvPr>
          <p:cNvSpPr txBox="1">
            <a:spLocks/>
          </p:cNvSpPr>
          <p:nvPr/>
        </p:nvSpPr>
        <p:spPr>
          <a:xfrm>
            <a:off x="10191774" y="1087363"/>
            <a:ext cx="1864312" cy="514133"/>
          </a:xfrm>
          <a:prstGeom prst="rect">
            <a:avLst/>
          </a:prstGeom>
        </p:spPr>
        <p:txBody>
          <a:bodyPr vert="horz" lIns="91440" tIns="45720" rIns="91440" bIns="45720" rtlCol="0" anchor="b">
            <a:normAutofit fontScale="775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457200"/>
            <a:endParaRPr lang="nl-NL">
              <a:ea typeface="+mn-ea"/>
              <a:cs typeface="+mn-cs"/>
            </a:endParaRPr>
          </a:p>
        </p:txBody>
      </p:sp>
      <p:pic>
        <p:nvPicPr>
          <p:cNvPr id="17" name="Afbeelding 16" descr="Geen fotobeschrijving beschikbaar.">
            <a:extLst>
              <a:ext uri="{FF2B5EF4-FFF2-40B4-BE49-F238E27FC236}">
                <a16:creationId xmlns:a16="http://schemas.microsoft.com/office/drawing/2014/main" id="{1BD7DEAF-8A51-F2C1-3B06-E8CBDCDB47D8}"/>
              </a:ext>
            </a:extLst>
          </p:cNvPr>
          <p:cNvPicPr>
            <a:picLocks noChangeAspect="1"/>
          </p:cNvPicPr>
          <p:nvPr/>
        </p:nvPicPr>
        <p:blipFill>
          <a:blip r:embed="rId3"/>
          <a:stretch>
            <a:fillRect/>
          </a:stretch>
        </p:blipFill>
        <p:spPr>
          <a:xfrm>
            <a:off x="269901" y="1921501"/>
            <a:ext cx="2171699" cy="1447353"/>
          </a:xfrm>
          <a:prstGeom prst="rect">
            <a:avLst/>
          </a:prstGeom>
        </p:spPr>
      </p:pic>
      <p:pic>
        <p:nvPicPr>
          <p:cNvPr id="19" name="Afbeelding 18" descr="Geen fotobeschrijving beschikbaar.">
            <a:extLst>
              <a:ext uri="{FF2B5EF4-FFF2-40B4-BE49-F238E27FC236}">
                <a16:creationId xmlns:a16="http://schemas.microsoft.com/office/drawing/2014/main" id="{9D8A01A2-2BBF-78F2-F03A-29AA8526F98D}"/>
              </a:ext>
            </a:extLst>
          </p:cNvPr>
          <p:cNvPicPr>
            <a:picLocks noChangeAspect="1"/>
          </p:cNvPicPr>
          <p:nvPr/>
        </p:nvPicPr>
        <p:blipFill>
          <a:blip r:embed="rId4"/>
          <a:stretch>
            <a:fillRect/>
          </a:stretch>
        </p:blipFill>
        <p:spPr>
          <a:xfrm>
            <a:off x="9476873" y="409297"/>
            <a:ext cx="2392278" cy="1597748"/>
          </a:xfrm>
          <a:prstGeom prst="rect">
            <a:avLst/>
          </a:prstGeom>
        </p:spPr>
      </p:pic>
      <p:sp>
        <p:nvSpPr>
          <p:cNvPr id="20" name="Tekstvak 19">
            <a:extLst>
              <a:ext uri="{FF2B5EF4-FFF2-40B4-BE49-F238E27FC236}">
                <a16:creationId xmlns:a16="http://schemas.microsoft.com/office/drawing/2014/main" id="{F6B752CC-3899-4E51-D6FD-73FC0A248ACE}"/>
              </a:ext>
            </a:extLst>
          </p:cNvPr>
          <p:cNvSpPr txBox="1"/>
          <p:nvPr/>
        </p:nvSpPr>
        <p:spPr>
          <a:xfrm>
            <a:off x="9474869" y="2005262"/>
            <a:ext cx="23962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600" err="1">
                <a:ea typeface="Calibri"/>
                <a:cs typeface="Calibri"/>
              </a:rPr>
              <a:t>Jeugddag</a:t>
            </a:r>
            <a:r>
              <a:rPr lang="nl-NL" sz="1600">
                <a:ea typeface="Calibri"/>
                <a:cs typeface="Calibri"/>
              </a:rPr>
              <a:t> Gent 10/12</a:t>
            </a:r>
            <a:endParaRPr lang="nl-NL" sz="1600"/>
          </a:p>
        </p:txBody>
      </p:sp>
      <p:sp>
        <p:nvSpPr>
          <p:cNvPr id="21" name="Tekstvak 20">
            <a:extLst>
              <a:ext uri="{FF2B5EF4-FFF2-40B4-BE49-F238E27FC236}">
                <a16:creationId xmlns:a16="http://schemas.microsoft.com/office/drawing/2014/main" id="{872E466F-A3D5-67AF-2DAD-13B7E39A69A9}"/>
              </a:ext>
            </a:extLst>
          </p:cNvPr>
          <p:cNvSpPr txBox="1"/>
          <p:nvPr/>
        </p:nvSpPr>
        <p:spPr>
          <a:xfrm>
            <a:off x="225785" y="3391294"/>
            <a:ext cx="221581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ea typeface="Calibri"/>
                <a:cs typeface="Calibri"/>
              </a:rPr>
              <a:t>Coachcongres Leuven 18/11</a:t>
            </a:r>
            <a:endParaRPr lang="nl-NL" sz="1400" dirty="0"/>
          </a:p>
        </p:txBody>
      </p:sp>
      <p:pic>
        <p:nvPicPr>
          <p:cNvPr id="2" name="Afbeelding 1" descr="Afbeelding met tekst, overdekt, presentatie, Projectiescherm&#10;&#10;Automatisch gegenereerde beschrijving">
            <a:extLst>
              <a:ext uri="{FF2B5EF4-FFF2-40B4-BE49-F238E27FC236}">
                <a16:creationId xmlns:a16="http://schemas.microsoft.com/office/drawing/2014/main" id="{537B981D-9BDC-F55B-C0C8-0D2F766EC023}"/>
              </a:ext>
            </a:extLst>
          </p:cNvPr>
          <p:cNvPicPr>
            <a:picLocks noChangeAspect="1"/>
          </p:cNvPicPr>
          <p:nvPr/>
        </p:nvPicPr>
        <p:blipFill>
          <a:blip r:embed="rId5"/>
          <a:stretch>
            <a:fillRect/>
          </a:stretch>
        </p:blipFill>
        <p:spPr>
          <a:xfrm>
            <a:off x="4030664" y="3781133"/>
            <a:ext cx="2333617" cy="1465308"/>
          </a:xfrm>
          <a:prstGeom prst="rect">
            <a:avLst/>
          </a:prstGeom>
        </p:spPr>
      </p:pic>
      <p:sp>
        <p:nvSpPr>
          <p:cNvPr id="3" name="Tekstvak 2">
            <a:extLst>
              <a:ext uri="{FF2B5EF4-FFF2-40B4-BE49-F238E27FC236}">
                <a16:creationId xmlns:a16="http://schemas.microsoft.com/office/drawing/2014/main" id="{E9DFF4B0-3D45-3AB0-D661-0697CDFD6740}"/>
              </a:ext>
            </a:extLst>
          </p:cNvPr>
          <p:cNvSpPr txBox="1"/>
          <p:nvPr/>
        </p:nvSpPr>
        <p:spPr>
          <a:xfrm>
            <a:off x="3743657" y="5215994"/>
            <a:ext cx="29076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dirty="0">
                <a:ea typeface="Calibri"/>
                <a:cs typeface="Calibri"/>
              </a:rPr>
              <a:t>Huldiging laureaten Leuven 11/11</a:t>
            </a:r>
            <a:endParaRPr lang="nl-NL" sz="1400" dirty="0"/>
          </a:p>
        </p:txBody>
      </p:sp>
      <p:pic>
        <p:nvPicPr>
          <p:cNvPr id="6" name="Afbeelding 5" descr="Afbeelding met tekst, schermopname, Lettertype, grafische vormgeving&#10;&#10;Automatisch gegenereerde beschrijving">
            <a:extLst>
              <a:ext uri="{FF2B5EF4-FFF2-40B4-BE49-F238E27FC236}">
                <a16:creationId xmlns:a16="http://schemas.microsoft.com/office/drawing/2014/main" id="{C823B46B-BFF3-9C57-B6E8-8CA9C98CC946}"/>
              </a:ext>
            </a:extLst>
          </p:cNvPr>
          <p:cNvPicPr>
            <a:picLocks noChangeAspect="1"/>
          </p:cNvPicPr>
          <p:nvPr/>
        </p:nvPicPr>
        <p:blipFill>
          <a:blip r:embed="rId6"/>
          <a:stretch>
            <a:fillRect/>
          </a:stretch>
        </p:blipFill>
        <p:spPr>
          <a:xfrm>
            <a:off x="7764272" y="2328308"/>
            <a:ext cx="1983419" cy="1975185"/>
          </a:xfrm>
          <a:prstGeom prst="rect">
            <a:avLst/>
          </a:prstGeom>
        </p:spPr>
      </p:pic>
      <p:sp>
        <p:nvSpPr>
          <p:cNvPr id="8" name="Tekstvak 7">
            <a:extLst>
              <a:ext uri="{FF2B5EF4-FFF2-40B4-BE49-F238E27FC236}">
                <a16:creationId xmlns:a16="http://schemas.microsoft.com/office/drawing/2014/main" id="{60D77EA6-02BB-C798-90CE-AE5624640D13}"/>
              </a:ext>
            </a:extLst>
          </p:cNvPr>
          <p:cNvSpPr txBox="1"/>
          <p:nvPr/>
        </p:nvSpPr>
        <p:spPr>
          <a:xfrm>
            <a:off x="7763375" y="4333572"/>
            <a:ext cx="19852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ea typeface="Calibri"/>
                <a:cs typeface="Calibri"/>
              </a:rPr>
              <a:t>Ladies Day 20/08</a:t>
            </a:r>
          </a:p>
        </p:txBody>
      </p:sp>
      <p:pic>
        <p:nvPicPr>
          <p:cNvPr id="10" name="Afbeelding 9" descr="Afbeelding met tekenfilm, mascotte, kleding, buitenshuis&#10;&#10;Automatisch gegenereerde beschrijving">
            <a:extLst>
              <a:ext uri="{FF2B5EF4-FFF2-40B4-BE49-F238E27FC236}">
                <a16:creationId xmlns:a16="http://schemas.microsoft.com/office/drawing/2014/main" id="{19471940-0D5E-9EF1-A3B4-F2F3EE3BC25B}"/>
              </a:ext>
            </a:extLst>
          </p:cNvPr>
          <p:cNvPicPr>
            <a:picLocks noChangeAspect="1"/>
          </p:cNvPicPr>
          <p:nvPr/>
        </p:nvPicPr>
        <p:blipFill>
          <a:blip r:embed="rId7"/>
          <a:stretch>
            <a:fillRect/>
          </a:stretch>
        </p:blipFill>
        <p:spPr>
          <a:xfrm>
            <a:off x="6438315" y="3868513"/>
            <a:ext cx="1237248" cy="2240381"/>
          </a:xfrm>
          <a:prstGeom prst="rect">
            <a:avLst/>
          </a:prstGeom>
        </p:spPr>
      </p:pic>
      <p:sp>
        <p:nvSpPr>
          <p:cNvPr id="11" name="Tekstvak 10">
            <a:extLst>
              <a:ext uri="{FF2B5EF4-FFF2-40B4-BE49-F238E27FC236}">
                <a16:creationId xmlns:a16="http://schemas.microsoft.com/office/drawing/2014/main" id="{F4982CB6-AC41-D654-5212-42FA81D87598}"/>
              </a:ext>
            </a:extLst>
          </p:cNvPr>
          <p:cNvSpPr txBox="1"/>
          <p:nvPr/>
        </p:nvSpPr>
        <p:spPr>
          <a:xfrm>
            <a:off x="6435305" y="6071545"/>
            <a:ext cx="124326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100">
                <a:ea typeface="Calibri"/>
                <a:cs typeface="Calibri"/>
              </a:rPr>
              <a:t>°</a:t>
            </a:r>
            <a:r>
              <a:rPr lang="nl-NL" sz="1100" err="1">
                <a:ea typeface="Calibri"/>
                <a:cs typeface="Calibri"/>
              </a:rPr>
              <a:t>Trixie</a:t>
            </a:r>
            <a:r>
              <a:rPr lang="nl-NL" sz="1100">
                <a:ea typeface="Calibri"/>
                <a:cs typeface="Calibri"/>
              </a:rPr>
              <a:t> 25-06-2023</a:t>
            </a:r>
          </a:p>
        </p:txBody>
      </p:sp>
      <p:pic>
        <p:nvPicPr>
          <p:cNvPr id="13" name="Afbeelding 12" descr="Afbeelding met kleding, beschermende kleding, mode&#10;&#10;Automatisch gegenereerde beschrijving">
            <a:extLst>
              <a:ext uri="{FF2B5EF4-FFF2-40B4-BE49-F238E27FC236}">
                <a16:creationId xmlns:a16="http://schemas.microsoft.com/office/drawing/2014/main" id="{97BCB2A5-AF51-B6BD-7C38-7F59EABC2CF3}"/>
              </a:ext>
            </a:extLst>
          </p:cNvPr>
          <p:cNvPicPr>
            <a:picLocks noChangeAspect="1"/>
          </p:cNvPicPr>
          <p:nvPr/>
        </p:nvPicPr>
        <p:blipFill>
          <a:blip r:embed="rId8"/>
          <a:stretch>
            <a:fillRect/>
          </a:stretch>
        </p:blipFill>
        <p:spPr>
          <a:xfrm rot="14160000">
            <a:off x="1229147" y="-1214560"/>
            <a:ext cx="653716" cy="4152399"/>
          </a:xfrm>
          <a:prstGeom prst="rect">
            <a:avLst/>
          </a:prstGeom>
        </p:spPr>
      </p:pic>
      <p:pic>
        <p:nvPicPr>
          <p:cNvPr id="14" name="Afbeelding 13" descr="Afbeelding met tekst, buitenshuis, sportuitrusting, persoon&#10;&#10;Automatisch gegenereerde beschrijving">
            <a:extLst>
              <a:ext uri="{FF2B5EF4-FFF2-40B4-BE49-F238E27FC236}">
                <a16:creationId xmlns:a16="http://schemas.microsoft.com/office/drawing/2014/main" id="{D29A275C-F779-8D35-2633-BA8733C21F64}"/>
              </a:ext>
            </a:extLst>
          </p:cNvPr>
          <p:cNvPicPr>
            <a:picLocks noChangeAspect="1"/>
          </p:cNvPicPr>
          <p:nvPr/>
        </p:nvPicPr>
        <p:blipFill>
          <a:blip r:embed="rId9"/>
          <a:stretch>
            <a:fillRect/>
          </a:stretch>
        </p:blipFill>
        <p:spPr>
          <a:xfrm>
            <a:off x="2757626" y="835422"/>
            <a:ext cx="2115954" cy="2115553"/>
          </a:xfrm>
          <a:prstGeom prst="rect">
            <a:avLst/>
          </a:prstGeom>
        </p:spPr>
      </p:pic>
      <p:sp>
        <p:nvSpPr>
          <p:cNvPr id="15" name="Tekstvak 14">
            <a:extLst>
              <a:ext uri="{FF2B5EF4-FFF2-40B4-BE49-F238E27FC236}">
                <a16:creationId xmlns:a16="http://schemas.microsoft.com/office/drawing/2014/main" id="{42CF65F7-5560-D990-B9C5-B499456F3122}"/>
              </a:ext>
            </a:extLst>
          </p:cNvPr>
          <p:cNvSpPr txBox="1"/>
          <p:nvPr/>
        </p:nvSpPr>
        <p:spPr>
          <a:xfrm>
            <a:off x="2752812" y="2950975"/>
            <a:ext cx="2296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ea typeface="Calibri"/>
                <a:cs typeface="Calibri"/>
              </a:rPr>
              <a:t>Triatlonkamp</a:t>
            </a:r>
          </a:p>
        </p:txBody>
      </p:sp>
      <p:pic>
        <p:nvPicPr>
          <p:cNvPr id="18" name="Afbeelding 17" descr="Afbeelding met tekst, schermopname, Lettertype, nummer&#10;&#10;Automatisch gegenereerde beschrijving">
            <a:extLst>
              <a:ext uri="{FF2B5EF4-FFF2-40B4-BE49-F238E27FC236}">
                <a16:creationId xmlns:a16="http://schemas.microsoft.com/office/drawing/2014/main" id="{EE8FCFCD-DA8C-C368-816F-4628DF7B2540}"/>
              </a:ext>
            </a:extLst>
          </p:cNvPr>
          <p:cNvPicPr>
            <a:picLocks noChangeAspect="1"/>
          </p:cNvPicPr>
          <p:nvPr/>
        </p:nvPicPr>
        <p:blipFill>
          <a:blip r:embed="rId10"/>
          <a:stretch>
            <a:fillRect/>
          </a:stretch>
        </p:blipFill>
        <p:spPr>
          <a:xfrm>
            <a:off x="4958012" y="1197894"/>
            <a:ext cx="4110790" cy="922923"/>
          </a:xfrm>
          <a:prstGeom prst="rect">
            <a:avLst/>
          </a:prstGeom>
        </p:spPr>
      </p:pic>
      <p:pic>
        <p:nvPicPr>
          <p:cNvPr id="7" name="Afbeelding 6" descr="Afbeelding met tekst, kleding, persoon, schoeisel&#10;&#10;Automatisch gegenereerde beschrijving">
            <a:extLst>
              <a:ext uri="{FF2B5EF4-FFF2-40B4-BE49-F238E27FC236}">
                <a16:creationId xmlns:a16="http://schemas.microsoft.com/office/drawing/2014/main" id="{5D86BCE3-9616-C8B7-9045-5E368B274361}"/>
              </a:ext>
            </a:extLst>
          </p:cNvPr>
          <p:cNvPicPr>
            <a:picLocks noChangeAspect="1"/>
          </p:cNvPicPr>
          <p:nvPr/>
        </p:nvPicPr>
        <p:blipFill>
          <a:blip r:embed="rId11"/>
          <a:stretch>
            <a:fillRect/>
          </a:stretch>
        </p:blipFill>
        <p:spPr>
          <a:xfrm>
            <a:off x="9951620" y="4313097"/>
            <a:ext cx="1896677" cy="1893192"/>
          </a:xfrm>
          <a:prstGeom prst="rect">
            <a:avLst/>
          </a:prstGeom>
        </p:spPr>
      </p:pic>
      <p:pic>
        <p:nvPicPr>
          <p:cNvPr id="1026" name="868548D4-F2B2-4600-9F7E-12F0F99632DA" descr="IMG_2262.jpg">
            <a:extLst>
              <a:ext uri="{FF2B5EF4-FFF2-40B4-BE49-F238E27FC236}">
                <a16:creationId xmlns:a16="http://schemas.microsoft.com/office/drawing/2014/main" id="{AB07E75D-81F4-F7AE-8059-CB0511D987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9928" y="3452347"/>
            <a:ext cx="1712920" cy="228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00979E45-C48B-7D2C-6563-F590935F9D05}"/>
              </a:ext>
            </a:extLst>
          </p:cNvPr>
          <p:cNvSpPr txBox="1"/>
          <p:nvPr/>
        </p:nvSpPr>
        <p:spPr>
          <a:xfrm>
            <a:off x="2000515" y="5748518"/>
            <a:ext cx="201174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400" dirty="0"/>
              <a:t>Sport Vlaanderen, sportpromotietoer 16/08</a:t>
            </a:r>
          </a:p>
        </p:txBody>
      </p:sp>
    </p:spTree>
    <p:extLst>
      <p:ext uri="{BB962C8B-B14F-4D97-AF65-F5344CB8AC3E}">
        <p14:creationId xmlns:p14="http://schemas.microsoft.com/office/powerpoint/2010/main" val="19777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 grpId="0"/>
      <p:bldP spid="8" grpId="0"/>
      <p:bldP spid="11" grpId="0"/>
      <p:bldP spid="1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tekst, schermopname, Lettertype&#10;&#10;Automatisch gegenereerde beschrijving">
            <a:extLst>
              <a:ext uri="{FF2B5EF4-FFF2-40B4-BE49-F238E27FC236}">
                <a16:creationId xmlns:a16="http://schemas.microsoft.com/office/drawing/2014/main" id="{DFEEA087-29AA-7025-EE56-92AC3CBEF62B}"/>
              </a:ext>
            </a:extLst>
          </p:cNvPr>
          <p:cNvPicPr>
            <a:picLocks noChangeAspect="1"/>
          </p:cNvPicPr>
          <p:nvPr/>
        </p:nvPicPr>
        <p:blipFill>
          <a:blip r:embed="rId2"/>
          <a:stretch>
            <a:fillRect/>
          </a:stretch>
        </p:blipFill>
        <p:spPr>
          <a:xfrm>
            <a:off x="0" y="849611"/>
            <a:ext cx="5703077" cy="5464343"/>
          </a:xfrm>
          <a:prstGeom prst="rect">
            <a:avLst/>
          </a:prstGeom>
        </p:spPr>
      </p:pic>
      <p:sp>
        <p:nvSpPr>
          <p:cNvPr id="5" name="Titel 1">
            <a:extLst>
              <a:ext uri="{FF2B5EF4-FFF2-40B4-BE49-F238E27FC236}">
                <a16:creationId xmlns:a16="http://schemas.microsoft.com/office/drawing/2014/main" id="{AC393E8E-960C-FCF0-6B00-9741EDAD80DC}"/>
              </a:ext>
            </a:extLst>
          </p:cNvPr>
          <p:cNvSpPr txBox="1">
            <a:spLocks/>
          </p:cNvSpPr>
          <p:nvPr/>
        </p:nvSpPr>
        <p:spPr>
          <a:xfrm>
            <a:off x="10191774" y="1087363"/>
            <a:ext cx="1864312" cy="514133"/>
          </a:xfrm>
          <a:prstGeom prst="rect">
            <a:avLst/>
          </a:prstGeom>
        </p:spPr>
        <p:txBody>
          <a:bodyPr vert="horz" lIns="91440" tIns="45720" rIns="91440" bIns="45720" rtlCol="0" anchor="b">
            <a:normAutofit fontScale="77500" lnSpcReduction="2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defTabSz="457200"/>
            <a:endParaRPr lang="nl-NL">
              <a:ea typeface="+mn-ea"/>
              <a:cs typeface="+mn-cs"/>
            </a:endParaRPr>
          </a:p>
        </p:txBody>
      </p:sp>
      <p:pic>
        <p:nvPicPr>
          <p:cNvPr id="16" name="Afbeelding 15" descr="Volg ETMC Menen Flanders 2023 hier – 3athlon.be">
            <a:extLst>
              <a:ext uri="{FF2B5EF4-FFF2-40B4-BE49-F238E27FC236}">
                <a16:creationId xmlns:a16="http://schemas.microsoft.com/office/drawing/2014/main" id="{33297DBE-A365-3F47-AAFA-3E2FFEEDE01E}"/>
              </a:ext>
            </a:extLst>
          </p:cNvPr>
          <p:cNvPicPr>
            <a:picLocks noChangeAspect="1"/>
          </p:cNvPicPr>
          <p:nvPr/>
        </p:nvPicPr>
        <p:blipFill>
          <a:blip r:embed="rId3"/>
          <a:stretch>
            <a:fillRect/>
          </a:stretch>
        </p:blipFill>
        <p:spPr>
          <a:xfrm>
            <a:off x="7127273" y="3633138"/>
            <a:ext cx="1640304" cy="643288"/>
          </a:xfrm>
          <a:prstGeom prst="rect">
            <a:avLst/>
          </a:prstGeom>
        </p:spPr>
      </p:pic>
      <p:sp>
        <p:nvSpPr>
          <p:cNvPr id="24" name="Tekstvak 23">
            <a:extLst>
              <a:ext uri="{FF2B5EF4-FFF2-40B4-BE49-F238E27FC236}">
                <a16:creationId xmlns:a16="http://schemas.microsoft.com/office/drawing/2014/main" id="{31F38790-5E6F-CD29-6CA5-C320517CC022}"/>
              </a:ext>
            </a:extLst>
          </p:cNvPr>
          <p:cNvSpPr txBox="1"/>
          <p:nvPr/>
        </p:nvSpPr>
        <p:spPr>
          <a:xfrm>
            <a:off x="9005727" y="3798877"/>
            <a:ext cx="164431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ea typeface="Calibri"/>
                <a:cs typeface="Calibri"/>
              </a:rPr>
              <a:t>Ondersteuning EK</a:t>
            </a:r>
            <a:endParaRPr lang="nl-NL" sz="1400" dirty="0"/>
          </a:p>
        </p:txBody>
      </p:sp>
      <p:pic>
        <p:nvPicPr>
          <p:cNvPr id="14" name="Afbeelding 13" descr="Afbeelding met Lettertype, Graphics, logo, tekst&#10;&#10;Automatisch gegenereerde beschrijving">
            <a:extLst>
              <a:ext uri="{FF2B5EF4-FFF2-40B4-BE49-F238E27FC236}">
                <a16:creationId xmlns:a16="http://schemas.microsoft.com/office/drawing/2014/main" id="{F9F5F755-847E-1D34-F2F2-65A530BF5584}"/>
              </a:ext>
            </a:extLst>
          </p:cNvPr>
          <p:cNvPicPr>
            <a:picLocks noChangeAspect="1"/>
          </p:cNvPicPr>
          <p:nvPr/>
        </p:nvPicPr>
        <p:blipFill>
          <a:blip r:embed="rId4"/>
          <a:stretch>
            <a:fillRect/>
          </a:stretch>
        </p:blipFill>
        <p:spPr>
          <a:xfrm>
            <a:off x="7006124" y="1199159"/>
            <a:ext cx="2237874" cy="471237"/>
          </a:xfrm>
          <a:prstGeom prst="rect">
            <a:avLst/>
          </a:prstGeom>
        </p:spPr>
      </p:pic>
      <p:pic>
        <p:nvPicPr>
          <p:cNvPr id="15" name="Afbeelding 14" descr="Afbeelding met tekst, Lettertype, schermopname&#10;&#10;Automatisch gegenereerde beschrijving">
            <a:extLst>
              <a:ext uri="{FF2B5EF4-FFF2-40B4-BE49-F238E27FC236}">
                <a16:creationId xmlns:a16="http://schemas.microsoft.com/office/drawing/2014/main" id="{CFD3DEF4-1EE9-D97E-694B-7A6CD3B01615}"/>
              </a:ext>
            </a:extLst>
          </p:cNvPr>
          <p:cNvPicPr>
            <a:picLocks noChangeAspect="1"/>
          </p:cNvPicPr>
          <p:nvPr/>
        </p:nvPicPr>
        <p:blipFill>
          <a:blip r:embed="rId5"/>
          <a:stretch>
            <a:fillRect/>
          </a:stretch>
        </p:blipFill>
        <p:spPr>
          <a:xfrm>
            <a:off x="7006124" y="4675016"/>
            <a:ext cx="3042485" cy="1328487"/>
          </a:xfrm>
          <a:prstGeom prst="rect">
            <a:avLst/>
          </a:prstGeom>
        </p:spPr>
      </p:pic>
      <p:sp>
        <p:nvSpPr>
          <p:cNvPr id="18" name="Tekstvak 17">
            <a:extLst>
              <a:ext uri="{FF2B5EF4-FFF2-40B4-BE49-F238E27FC236}">
                <a16:creationId xmlns:a16="http://schemas.microsoft.com/office/drawing/2014/main" id="{A1B1603E-364B-0A1D-7AE9-C5BD6C9F1733}"/>
              </a:ext>
            </a:extLst>
          </p:cNvPr>
          <p:cNvSpPr txBox="1"/>
          <p:nvPr/>
        </p:nvSpPr>
        <p:spPr>
          <a:xfrm>
            <a:off x="10191774" y="514983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t>Ondersteuning Nationale kampioenschappen</a:t>
            </a:r>
            <a:endParaRPr lang="nl-NL" dirty="0"/>
          </a:p>
        </p:txBody>
      </p:sp>
      <p:sp>
        <p:nvSpPr>
          <p:cNvPr id="22" name="Tekstvak 21">
            <a:extLst>
              <a:ext uri="{FF2B5EF4-FFF2-40B4-BE49-F238E27FC236}">
                <a16:creationId xmlns:a16="http://schemas.microsoft.com/office/drawing/2014/main" id="{6D816537-1DD0-18EA-0972-ABC947CDAD22}"/>
              </a:ext>
            </a:extLst>
          </p:cNvPr>
          <p:cNvSpPr txBox="1"/>
          <p:nvPr/>
        </p:nvSpPr>
        <p:spPr>
          <a:xfrm>
            <a:off x="9243999" y="1184946"/>
            <a:ext cx="281208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ea typeface="Calibri"/>
                <a:cs typeface="Calibri"/>
              </a:rPr>
              <a:t>2022: enkel in Zolder en Willebroek</a:t>
            </a:r>
            <a:endParaRPr lang="nl-NL" dirty="0"/>
          </a:p>
          <a:p>
            <a:r>
              <a:rPr lang="nl-NL" sz="1400" dirty="0">
                <a:ea typeface="Calibri"/>
                <a:cs typeface="Calibri"/>
              </a:rPr>
              <a:t>2023: 16 sessies verspreid over alle provincies</a:t>
            </a:r>
          </a:p>
        </p:txBody>
      </p:sp>
      <p:sp>
        <p:nvSpPr>
          <p:cNvPr id="27" name="Titel 1">
            <a:extLst>
              <a:ext uri="{FF2B5EF4-FFF2-40B4-BE49-F238E27FC236}">
                <a16:creationId xmlns:a16="http://schemas.microsoft.com/office/drawing/2014/main" id="{CCF2EF38-DF80-1171-A1A2-E40D7B3D5EDB}"/>
              </a:ext>
            </a:extLst>
          </p:cNvPr>
          <p:cNvSpPr txBox="1">
            <a:spLocks/>
          </p:cNvSpPr>
          <p:nvPr/>
        </p:nvSpPr>
        <p:spPr>
          <a:xfrm>
            <a:off x="1065530" y="188176"/>
            <a:ext cx="10058400" cy="845001"/>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Jaarverslag 2023</a:t>
            </a:r>
          </a:p>
          <a:p>
            <a:pPr algn="ctr" defTabSz="457200"/>
            <a:r>
              <a:rPr lang="nl-NL" sz="1600" b="1" spc="300">
                <a:solidFill>
                  <a:srgbClr val="0070C0"/>
                </a:solidFill>
                <a:latin typeface="HurmeGeometricSans4-Black ☞"/>
                <a:ea typeface="+mn-ea"/>
                <a:cs typeface="+mn-cs"/>
              </a:rPr>
              <a:t>sportief</a:t>
            </a:r>
          </a:p>
        </p:txBody>
      </p:sp>
      <p:pic>
        <p:nvPicPr>
          <p:cNvPr id="3" name="Afbeelding 2">
            <a:extLst>
              <a:ext uri="{FF2B5EF4-FFF2-40B4-BE49-F238E27FC236}">
                <a16:creationId xmlns:a16="http://schemas.microsoft.com/office/drawing/2014/main" id="{1E8927EC-4510-5D79-2670-E4E36AF705FD}"/>
              </a:ext>
            </a:extLst>
          </p:cNvPr>
          <p:cNvPicPr>
            <a:picLocks noChangeAspect="1"/>
          </p:cNvPicPr>
          <p:nvPr/>
        </p:nvPicPr>
        <p:blipFill>
          <a:blip r:embed="rId6"/>
          <a:stretch>
            <a:fillRect/>
          </a:stretch>
        </p:blipFill>
        <p:spPr>
          <a:xfrm>
            <a:off x="7127274" y="2510053"/>
            <a:ext cx="1878454" cy="726611"/>
          </a:xfrm>
          <a:prstGeom prst="rect">
            <a:avLst/>
          </a:prstGeom>
        </p:spPr>
      </p:pic>
      <p:sp>
        <p:nvSpPr>
          <p:cNvPr id="7" name="Tekstvak 6">
            <a:extLst>
              <a:ext uri="{FF2B5EF4-FFF2-40B4-BE49-F238E27FC236}">
                <a16:creationId xmlns:a16="http://schemas.microsoft.com/office/drawing/2014/main" id="{EFD5DCC1-75A8-065D-8FAD-CF97B1F70262}"/>
              </a:ext>
            </a:extLst>
          </p:cNvPr>
          <p:cNvSpPr txBox="1"/>
          <p:nvPr/>
        </p:nvSpPr>
        <p:spPr>
          <a:xfrm>
            <a:off x="9239599" y="2611748"/>
            <a:ext cx="23806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a:ea typeface="Calibri"/>
                <a:cs typeface="Calibri"/>
              </a:rPr>
              <a:t>118 sportieve evenementen / wedstrijden op onze kalender</a:t>
            </a:r>
            <a:endParaRPr lang="nl-NL" sz="1400" dirty="0"/>
          </a:p>
        </p:txBody>
      </p:sp>
    </p:spTree>
    <p:extLst>
      <p:ext uri="{BB962C8B-B14F-4D97-AF65-F5344CB8AC3E}">
        <p14:creationId xmlns:p14="http://schemas.microsoft.com/office/powerpoint/2010/main" val="233398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8" grpId="0"/>
      <p:bldP spid="2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a:t>
            </a:r>
            <a:r>
              <a:rPr lang="nl-NL" sz="2200" b="1" spc="300">
                <a:solidFill>
                  <a:srgbClr val="0070C0"/>
                </a:solidFill>
                <a:ea typeface="+mj-lt"/>
                <a:cs typeface="+mj-lt"/>
              </a:rPr>
              <a:t>Jaarverslag 2023</a:t>
            </a:r>
            <a:endParaRPr lang="nl-NL">
              <a:ea typeface="+mn-ea"/>
              <a:cs typeface="+mn-cs"/>
            </a:endParaRPr>
          </a:p>
        </p:txBody>
      </p:sp>
      <p:sp>
        <p:nvSpPr>
          <p:cNvPr id="5" name="Tekstvak 4">
            <a:extLst>
              <a:ext uri="{FF2B5EF4-FFF2-40B4-BE49-F238E27FC236}">
                <a16:creationId xmlns:a16="http://schemas.microsoft.com/office/drawing/2014/main" id="{1A8A958C-AFE7-61A0-9C98-35473F43EC92}"/>
              </a:ext>
            </a:extLst>
          </p:cNvPr>
          <p:cNvSpPr txBox="1"/>
          <p:nvPr/>
        </p:nvSpPr>
        <p:spPr>
          <a:xfrm>
            <a:off x="130184" y="5472345"/>
            <a:ext cx="12194830" cy="646331"/>
          </a:xfrm>
          <a:prstGeom prst="rect">
            <a:avLst/>
          </a:prstGeom>
          <a:noFill/>
        </p:spPr>
        <p:txBody>
          <a:bodyPr wrap="square" lIns="91440" tIns="45720" rIns="91440" bIns="45720" rtlCol="0" anchor="t">
            <a:spAutoFit/>
          </a:bodyPr>
          <a:lstStyle/>
          <a:p>
            <a:pPr algn="ctr"/>
            <a:r>
              <a:rPr lang="nl-BE" b="1" dirty="0">
                <a:solidFill>
                  <a:srgbClr val="0070C0"/>
                </a:solidFill>
              </a:rPr>
              <a:t>Wedstrijden en clubs quasi constant</a:t>
            </a:r>
            <a:endParaRPr lang="nl-NL" dirty="0"/>
          </a:p>
          <a:p>
            <a:endParaRPr lang="nl-NL" dirty="0">
              <a:solidFill>
                <a:srgbClr val="FF0000"/>
              </a:solidFill>
            </a:endParaRPr>
          </a:p>
        </p:txBody>
      </p:sp>
      <p:pic>
        <p:nvPicPr>
          <p:cNvPr id="11" name="Afbeelding 10" descr="Afbeelding met tekst, schermopname, nummer, Lettertype&#10;&#10;Automatisch gegenereerde beschrijving">
            <a:extLst>
              <a:ext uri="{FF2B5EF4-FFF2-40B4-BE49-F238E27FC236}">
                <a16:creationId xmlns:a16="http://schemas.microsoft.com/office/drawing/2014/main" id="{2790BFF7-AD45-4C3E-796F-06E268D82D7F}"/>
              </a:ext>
            </a:extLst>
          </p:cNvPr>
          <p:cNvPicPr>
            <a:picLocks noChangeAspect="1"/>
          </p:cNvPicPr>
          <p:nvPr/>
        </p:nvPicPr>
        <p:blipFill>
          <a:blip r:embed="rId3"/>
          <a:stretch>
            <a:fillRect/>
          </a:stretch>
        </p:blipFill>
        <p:spPr>
          <a:xfrm>
            <a:off x="1423346" y="702309"/>
            <a:ext cx="9608506" cy="4509962"/>
          </a:xfrm>
          <a:prstGeom prst="rect">
            <a:avLst/>
          </a:prstGeom>
        </p:spPr>
      </p:pic>
      <p:pic>
        <p:nvPicPr>
          <p:cNvPr id="13" name="Afbeelding 12" descr="Afbeelding met tekst, persoon, kleding, buitenshuis&#10;&#10;Automatisch gegenereerde beschrijving">
            <a:extLst>
              <a:ext uri="{FF2B5EF4-FFF2-40B4-BE49-F238E27FC236}">
                <a16:creationId xmlns:a16="http://schemas.microsoft.com/office/drawing/2014/main" id="{141EDD94-7463-DF57-0513-7EBD4E21CDDE}"/>
              </a:ext>
            </a:extLst>
          </p:cNvPr>
          <p:cNvPicPr>
            <a:picLocks noChangeAspect="1"/>
          </p:cNvPicPr>
          <p:nvPr/>
        </p:nvPicPr>
        <p:blipFill>
          <a:blip r:embed="rId4"/>
          <a:stretch>
            <a:fillRect/>
          </a:stretch>
        </p:blipFill>
        <p:spPr>
          <a:xfrm rot="20580000">
            <a:off x="-798480" y="170639"/>
            <a:ext cx="6528134" cy="3466098"/>
          </a:xfrm>
          <a:prstGeom prst="rect">
            <a:avLst/>
          </a:prstGeom>
        </p:spPr>
      </p:pic>
    </p:spTree>
    <p:extLst>
      <p:ext uri="{BB962C8B-B14F-4D97-AF65-F5344CB8AC3E}">
        <p14:creationId xmlns:p14="http://schemas.microsoft.com/office/powerpoint/2010/main" val="166304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el 6">
            <a:extLst>
              <a:ext uri="{FF2B5EF4-FFF2-40B4-BE49-F238E27FC236}">
                <a16:creationId xmlns:a16="http://schemas.microsoft.com/office/drawing/2014/main" id="{A3048BB8-A097-C6FA-BF08-4A4EF4F0B52E}"/>
              </a:ext>
            </a:extLst>
          </p:cNvPr>
          <p:cNvGraphicFramePr>
            <a:graphicFrameLocks noGrp="1"/>
          </p:cNvGraphicFramePr>
          <p:nvPr>
            <p:extLst>
              <p:ext uri="{D42A27DB-BD31-4B8C-83A1-F6EECF244321}">
                <p14:modId xmlns:p14="http://schemas.microsoft.com/office/powerpoint/2010/main" val="2383797326"/>
              </p:ext>
            </p:extLst>
          </p:nvPr>
        </p:nvGraphicFramePr>
        <p:xfrm>
          <a:off x="1503946" y="972552"/>
          <a:ext cx="4946523" cy="4682340"/>
        </p:xfrm>
        <a:graphic>
          <a:graphicData uri="http://schemas.openxmlformats.org/drawingml/2006/table">
            <a:tbl>
              <a:tblPr bandRow="1">
                <a:tableStyleId>{5C22544A-7EE6-4342-B048-85BDC9FD1C3A}</a:tableStyleId>
              </a:tblPr>
              <a:tblGrid>
                <a:gridCol w="2539546">
                  <a:extLst>
                    <a:ext uri="{9D8B030D-6E8A-4147-A177-3AD203B41FA5}">
                      <a16:colId xmlns:a16="http://schemas.microsoft.com/office/drawing/2014/main" val="1369540026"/>
                    </a:ext>
                  </a:extLst>
                </a:gridCol>
                <a:gridCol w="804189">
                  <a:extLst>
                    <a:ext uri="{9D8B030D-6E8A-4147-A177-3AD203B41FA5}">
                      <a16:colId xmlns:a16="http://schemas.microsoft.com/office/drawing/2014/main" val="3493768031"/>
                    </a:ext>
                  </a:extLst>
                </a:gridCol>
                <a:gridCol w="801394">
                  <a:extLst>
                    <a:ext uri="{9D8B030D-6E8A-4147-A177-3AD203B41FA5}">
                      <a16:colId xmlns:a16="http://schemas.microsoft.com/office/drawing/2014/main" val="2275836557"/>
                    </a:ext>
                  </a:extLst>
                </a:gridCol>
                <a:gridCol w="801394">
                  <a:extLst>
                    <a:ext uri="{9D8B030D-6E8A-4147-A177-3AD203B41FA5}">
                      <a16:colId xmlns:a16="http://schemas.microsoft.com/office/drawing/2014/main" val="3001825905"/>
                    </a:ext>
                  </a:extLst>
                </a:gridCol>
              </a:tblGrid>
              <a:tr h="360180">
                <a:tc rowSpan="2">
                  <a:txBody>
                    <a:bodyPr/>
                    <a:lstStyle/>
                    <a:p>
                      <a:pPr algn="ctr" fontAlgn="ctr"/>
                      <a:endParaRPr lang="nl-NL" sz="1400" b="1">
                        <a:solidFill>
                          <a:srgbClr val="FFFFFF"/>
                        </a:solidFill>
                        <a:effectLst/>
                        <a:highlight>
                          <a:srgbClr val="0070C0"/>
                        </a:highlight>
                        <a:latin typeface="Calibri"/>
                      </a:endParaRPr>
                    </a:p>
                  </a:txBody>
                  <a:tcPr marL="9525" marR="9525" marT="9525" anchor="ctr">
                    <a:lnL w="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gridSpan="3">
                  <a:txBody>
                    <a:bodyPr/>
                    <a:lstStyle/>
                    <a:p>
                      <a:pPr algn="ctr" fontAlgn="ctr"/>
                      <a:r>
                        <a:rPr lang="nl-NL" sz="1400" b="1">
                          <a:solidFill>
                            <a:srgbClr val="FFFFFF"/>
                          </a:solidFill>
                          <a:effectLst/>
                          <a:highlight>
                            <a:srgbClr val="0070C0"/>
                          </a:highlight>
                          <a:latin typeface="Calibri"/>
                        </a:rPr>
                        <a:t>TOTAAL</a:t>
                      </a:r>
                    </a:p>
                  </a:txBody>
                  <a:tcPr marL="9525" marR="9525" marT="9525"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2204838961"/>
                  </a:ext>
                </a:extLst>
              </a:tr>
              <a:tr h="360180">
                <a:tc vMerge="1">
                  <a:txBody>
                    <a:bodyPr/>
                    <a:lstStyle/>
                    <a:p>
                      <a:endParaRPr lang="nl-NL"/>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nl-NL" sz="1400" b="1">
                          <a:solidFill>
                            <a:srgbClr val="FFFFFF"/>
                          </a:solidFill>
                          <a:effectLst/>
                          <a:highlight>
                            <a:srgbClr val="0070C0"/>
                          </a:highlight>
                          <a:latin typeface="Calibri"/>
                        </a:rPr>
                        <a:t>2021</a:t>
                      </a:r>
                    </a:p>
                  </a:txBody>
                  <a:tcPr marL="9525" marR="9525" marT="9525"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nl-NL" sz="1400" b="1">
                          <a:solidFill>
                            <a:srgbClr val="FFFFFF"/>
                          </a:solidFill>
                          <a:effectLst/>
                          <a:highlight>
                            <a:srgbClr val="0070C0"/>
                          </a:highlight>
                          <a:latin typeface="Calibri"/>
                        </a:rPr>
                        <a:t>2022</a:t>
                      </a:r>
                    </a:p>
                  </a:txBody>
                  <a:tcPr marL="9525" marR="9525" marT="9525"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nl-NL" sz="1400" b="1">
                          <a:solidFill>
                            <a:srgbClr val="FFFFFF"/>
                          </a:solidFill>
                          <a:effectLst/>
                          <a:highlight>
                            <a:srgbClr val="0070C0"/>
                          </a:highlight>
                          <a:latin typeface="Calibri"/>
                        </a:rPr>
                        <a:t>2023</a:t>
                      </a:r>
                    </a:p>
                  </a:txBody>
                  <a:tcPr marL="9525" marR="9525" marT="9525" anchor="ctr">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1900141456"/>
                  </a:ext>
                </a:extLst>
              </a:tr>
              <a:tr h="360180">
                <a:tc>
                  <a:txBody>
                    <a:bodyPr/>
                    <a:lstStyle/>
                    <a:p>
                      <a:pPr fontAlgn="ctr"/>
                      <a:r>
                        <a:rPr lang="nl-NL" sz="1400" b="1">
                          <a:solidFill>
                            <a:srgbClr val="FFFFFF"/>
                          </a:solidFill>
                          <a:effectLst/>
                          <a:highlight>
                            <a:srgbClr val="0070C0"/>
                          </a:highlight>
                          <a:latin typeface="Calibri"/>
                        </a:rPr>
                        <a:t>lichte aansluiting - proeflicentie</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0C0"/>
                    </a:solidFill>
                  </a:tcPr>
                </a:tc>
                <a:tc>
                  <a:txBody>
                    <a:bodyPr/>
                    <a:lstStyle/>
                    <a:p>
                      <a:pPr algn="ctr" fontAlgn="ctr"/>
                      <a:r>
                        <a:rPr lang="nl-NL" sz="1400">
                          <a:effectLst/>
                          <a:latin typeface="Calibri"/>
                        </a:rPr>
                        <a:t>0</a:t>
                      </a:r>
                    </a:p>
                  </a:txBody>
                  <a:tcPr marL="9525" marR="9525" marT="9525" anchor="ctr">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r>
                        <a:rPr lang="nl-NL" sz="1400">
                          <a:effectLst/>
                          <a:latin typeface="Calibri"/>
                        </a:rPr>
                        <a:t>39</a:t>
                      </a:r>
                    </a:p>
                  </a:txBody>
                  <a:tcPr marL="9525" marR="9525" marT="9525"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r>
                        <a:rPr lang="nl-NL" sz="1400">
                          <a:effectLst/>
                          <a:latin typeface="Calibri"/>
                        </a:rPr>
                        <a:t>15</a:t>
                      </a:r>
                    </a:p>
                  </a:txBody>
                  <a:tcPr marL="9525" marR="9525" marT="9525"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931362580"/>
                  </a:ext>
                </a:extLst>
              </a:tr>
              <a:tr h="360180">
                <a:tc>
                  <a:txBody>
                    <a:bodyPr/>
                    <a:lstStyle/>
                    <a:p>
                      <a:pPr fontAlgn="ctr"/>
                      <a:r>
                        <a:rPr lang="nl-NL" sz="1400" b="1">
                          <a:solidFill>
                            <a:srgbClr val="FFFFFF"/>
                          </a:solidFill>
                          <a:effectLst/>
                          <a:highlight>
                            <a:srgbClr val="0070C0"/>
                          </a:highlight>
                          <a:latin typeface="Calibri"/>
                        </a:rPr>
                        <a:t>lichte aansluiting - recreatief</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71</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93</a:t>
                      </a:r>
                    </a:p>
                  </a:txBody>
                  <a:tcPr marL="9525" marR="9525" marT="9525" anchor="ctr">
                    <a:lnL>
                      <a:noFill/>
                    </a:lnL>
                    <a:lnR>
                      <a:noFill/>
                    </a:lnR>
                    <a:lnT>
                      <a:noFill/>
                    </a:lnT>
                    <a:lnB>
                      <a:noFill/>
                    </a:lnB>
                    <a:noFill/>
                  </a:tcPr>
                </a:tc>
                <a:tc>
                  <a:txBody>
                    <a:bodyPr/>
                    <a:lstStyle/>
                    <a:p>
                      <a:pPr algn="ctr" fontAlgn="b"/>
                      <a:r>
                        <a:rPr lang="nl-NL" sz="1400">
                          <a:effectLst/>
                          <a:latin typeface="Calibri"/>
                        </a:rPr>
                        <a:t>113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876049127"/>
                  </a:ext>
                </a:extLst>
              </a:tr>
              <a:tr h="360180">
                <a:tc>
                  <a:txBody>
                    <a:bodyPr/>
                    <a:lstStyle/>
                    <a:p>
                      <a:pPr fontAlgn="ctr"/>
                      <a:r>
                        <a:rPr lang="nl-NL" sz="1400" b="1">
                          <a:solidFill>
                            <a:srgbClr val="FFFFFF"/>
                          </a:solidFill>
                          <a:effectLst/>
                          <a:highlight>
                            <a:srgbClr val="0070C0"/>
                          </a:highlight>
                          <a:latin typeface="Calibri"/>
                        </a:rPr>
                        <a:t>lichte aansluiting - competitief</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393</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533</a:t>
                      </a:r>
                    </a:p>
                  </a:txBody>
                  <a:tcPr marL="9525" marR="9525" marT="9525" anchor="ctr">
                    <a:lnL>
                      <a:noFill/>
                    </a:lnL>
                    <a:lnR>
                      <a:noFill/>
                    </a:lnR>
                    <a:lnT>
                      <a:noFill/>
                    </a:lnT>
                    <a:lnB>
                      <a:noFill/>
                    </a:lnB>
                    <a:noFill/>
                  </a:tcPr>
                </a:tc>
                <a:tc>
                  <a:txBody>
                    <a:bodyPr/>
                    <a:lstStyle/>
                    <a:p>
                      <a:pPr algn="ctr" fontAlgn="b"/>
                      <a:r>
                        <a:rPr lang="nl-NL" sz="1400">
                          <a:effectLst/>
                          <a:latin typeface="Calibri"/>
                        </a:rPr>
                        <a:t>612</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998127919"/>
                  </a:ext>
                </a:extLst>
              </a:tr>
              <a:tr h="360180">
                <a:tc>
                  <a:txBody>
                    <a:bodyPr/>
                    <a:lstStyle/>
                    <a:p>
                      <a:pPr fontAlgn="ctr"/>
                      <a:endParaRPr lang="nl-NL" sz="1400" b="1">
                        <a:solidFill>
                          <a:srgbClr val="FFFFFF"/>
                        </a:solidFill>
                        <a:effectLst/>
                        <a:highlight>
                          <a:srgbClr val="0070C0"/>
                        </a:highlight>
                        <a:latin typeface="Calibri"/>
                      </a:endParaRP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endParaRPr lang="nl-NL" sz="1400">
                        <a:effectLst/>
                        <a:latin typeface="Calibri"/>
                      </a:endParaRP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nl-NL" sz="1400">
                        <a:solidFill>
                          <a:srgbClr val="4472C4"/>
                        </a:solidFill>
                        <a:effectLst/>
                        <a:latin typeface="Calibri"/>
                      </a:endParaRPr>
                    </a:p>
                  </a:txBody>
                  <a:tcPr marL="9525" marR="9525" marT="9525" anchor="ctr">
                    <a:lnL>
                      <a:noFill/>
                    </a:lnL>
                    <a:lnR>
                      <a:noFill/>
                    </a:lnR>
                    <a:lnT>
                      <a:noFill/>
                    </a:lnT>
                    <a:lnB>
                      <a:noFill/>
                    </a:lnB>
                    <a:noFill/>
                  </a:tcPr>
                </a:tc>
                <a:tc>
                  <a:txBody>
                    <a:bodyPr/>
                    <a:lstStyle/>
                    <a:p>
                      <a:pPr algn="ctr" fontAlgn="b"/>
                      <a:endParaRPr lang="nl-NL" sz="1400">
                        <a:effectLst/>
                        <a:latin typeface="Calibri"/>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803026247"/>
                  </a:ext>
                </a:extLst>
              </a:tr>
              <a:tr h="360180">
                <a:tc>
                  <a:txBody>
                    <a:bodyPr/>
                    <a:lstStyle/>
                    <a:p>
                      <a:pPr fontAlgn="ctr"/>
                      <a:r>
                        <a:rPr lang="nl-NL" sz="1400" b="1">
                          <a:solidFill>
                            <a:srgbClr val="FFFFFF"/>
                          </a:solidFill>
                          <a:effectLst/>
                          <a:highlight>
                            <a:srgbClr val="0070C0"/>
                          </a:highlight>
                          <a:latin typeface="Calibri"/>
                        </a:rPr>
                        <a:t>club: jeugd -16</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726</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723</a:t>
                      </a:r>
                    </a:p>
                  </a:txBody>
                  <a:tcPr marL="9525" marR="9525" marT="9525" anchor="ctr">
                    <a:lnL>
                      <a:noFill/>
                    </a:lnL>
                    <a:lnR>
                      <a:noFill/>
                    </a:lnR>
                    <a:lnT>
                      <a:noFill/>
                    </a:lnT>
                    <a:lnB>
                      <a:noFill/>
                    </a:lnB>
                    <a:noFill/>
                  </a:tcPr>
                </a:tc>
                <a:tc>
                  <a:txBody>
                    <a:bodyPr/>
                    <a:lstStyle/>
                    <a:p>
                      <a:pPr algn="ctr" fontAlgn="b"/>
                      <a:r>
                        <a:rPr lang="nl-NL" sz="1400">
                          <a:effectLst/>
                          <a:highlight>
                            <a:srgbClr val="FFFF00"/>
                          </a:highlight>
                          <a:latin typeface="Calibri"/>
                        </a:rPr>
                        <a:t>729</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26939709"/>
                  </a:ext>
                </a:extLst>
              </a:tr>
              <a:tr h="360180">
                <a:tc>
                  <a:txBody>
                    <a:bodyPr/>
                    <a:lstStyle/>
                    <a:p>
                      <a:pPr fontAlgn="ctr"/>
                      <a:r>
                        <a:rPr lang="nl-NL" sz="1400" b="1">
                          <a:solidFill>
                            <a:srgbClr val="FFFFFF"/>
                          </a:solidFill>
                          <a:effectLst/>
                          <a:highlight>
                            <a:srgbClr val="0070C0"/>
                          </a:highlight>
                          <a:latin typeface="Calibri"/>
                        </a:rPr>
                        <a:t>club - competitief (16-18)</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147</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154</a:t>
                      </a:r>
                    </a:p>
                  </a:txBody>
                  <a:tcPr marL="9525" marR="9525" marT="9525" anchor="ctr">
                    <a:lnL>
                      <a:noFill/>
                    </a:lnL>
                    <a:lnR>
                      <a:noFill/>
                    </a:lnR>
                    <a:lnT>
                      <a:noFill/>
                    </a:lnT>
                    <a:lnB>
                      <a:noFill/>
                    </a:lnB>
                    <a:noFill/>
                  </a:tcPr>
                </a:tc>
                <a:tc>
                  <a:txBody>
                    <a:bodyPr/>
                    <a:lstStyle/>
                    <a:p>
                      <a:pPr algn="ctr" fontAlgn="b"/>
                      <a:r>
                        <a:rPr lang="nl-NL" sz="1400">
                          <a:effectLst/>
                          <a:highlight>
                            <a:srgbClr val="FFFF00"/>
                          </a:highlight>
                          <a:latin typeface="Calibri"/>
                        </a:rPr>
                        <a:t>128</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487458937"/>
                  </a:ext>
                </a:extLst>
              </a:tr>
              <a:tr h="360180">
                <a:tc>
                  <a:txBody>
                    <a:bodyPr/>
                    <a:lstStyle/>
                    <a:p>
                      <a:pPr fontAlgn="ctr"/>
                      <a:r>
                        <a:rPr lang="nl-NL" sz="1400" b="1">
                          <a:solidFill>
                            <a:srgbClr val="FFFFFF"/>
                          </a:solidFill>
                          <a:effectLst/>
                          <a:highlight>
                            <a:srgbClr val="0070C0"/>
                          </a:highlight>
                          <a:latin typeface="Calibri"/>
                        </a:rPr>
                        <a:t>club - recreatief</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1162</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1383</a:t>
                      </a:r>
                    </a:p>
                  </a:txBody>
                  <a:tcPr marL="9525" marR="9525" marT="9525" anchor="ctr">
                    <a:lnL>
                      <a:noFill/>
                    </a:lnL>
                    <a:lnR>
                      <a:noFill/>
                    </a:lnR>
                    <a:lnT>
                      <a:noFill/>
                    </a:lnT>
                    <a:lnB>
                      <a:noFill/>
                    </a:lnB>
                    <a:noFill/>
                  </a:tcPr>
                </a:tc>
                <a:tc>
                  <a:txBody>
                    <a:bodyPr/>
                    <a:lstStyle/>
                    <a:p>
                      <a:pPr algn="ctr" fontAlgn="b"/>
                      <a:r>
                        <a:rPr lang="nl-NL" sz="1400">
                          <a:effectLst/>
                          <a:latin typeface="Calibri"/>
                        </a:rPr>
                        <a:t>1693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48318572"/>
                  </a:ext>
                </a:extLst>
              </a:tr>
              <a:tr h="360180">
                <a:tc>
                  <a:txBody>
                    <a:bodyPr/>
                    <a:lstStyle/>
                    <a:p>
                      <a:pPr fontAlgn="ctr"/>
                      <a:r>
                        <a:rPr lang="nl-NL" sz="1400" b="1">
                          <a:solidFill>
                            <a:srgbClr val="FFFFFF"/>
                          </a:solidFill>
                          <a:effectLst/>
                          <a:highlight>
                            <a:srgbClr val="0070C0"/>
                          </a:highlight>
                          <a:latin typeface="Calibri"/>
                        </a:rPr>
                        <a:t>club - competitief (18+)</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2778</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2917</a:t>
                      </a:r>
                    </a:p>
                  </a:txBody>
                  <a:tcPr marL="9525" marR="9525" marT="9525" anchor="ctr">
                    <a:lnL>
                      <a:noFill/>
                    </a:lnL>
                    <a:lnR>
                      <a:noFill/>
                    </a:lnR>
                    <a:lnT>
                      <a:noFill/>
                    </a:lnT>
                    <a:lnB>
                      <a:noFill/>
                    </a:lnB>
                    <a:noFill/>
                  </a:tcPr>
                </a:tc>
                <a:tc>
                  <a:txBody>
                    <a:bodyPr/>
                    <a:lstStyle/>
                    <a:p>
                      <a:pPr algn="ctr" fontAlgn="b"/>
                      <a:r>
                        <a:rPr lang="nl-NL" sz="1400">
                          <a:effectLst/>
                          <a:latin typeface="Calibri"/>
                        </a:rPr>
                        <a:t>3089</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96479154"/>
                  </a:ext>
                </a:extLst>
              </a:tr>
              <a:tr h="360180">
                <a:tc>
                  <a:txBody>
                    <a:bodyPr/>
                    <a:lstStyle/>
                    <a:p>
                      <a:pPr fontAlgn="ctr"/>
                      <a:r>
                        <a:rPr lang="nl-NL" sz="1400" b="1">
                          <a:solidFill>
                            <a:srgbClr val="FFFFFF"/>
                          </a:solidFill>
                          <a:effectLst/>
                          <a:highlight>
                            <a:srgbClr val="0070C0"/>
                          </a:highlight>
                          <a:latin typeface="Calibri"/>
                        </a:rPr>
                        <a:t>G-sporters</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r>
                        <a:rPr lang="nl-NL" sz="1400">
                          <a:effectLst/>
                          <a:latin typeface="Calibri"/>
                        </a:rPr>
                        <a:t>6</a:t>
                      </a: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r>
                        <a:rPr lang="nl-NL" sz="1400">
                          <a:effectLst/>
                          <a:latin typeface="Calibri"/>
                        </a:rPr>
                        <a:t>7</a:t>
                      </a:r>
                    </a:p>
                  </a:txBody>
                  <a:tcPr marL="9525" marR="9525" marT="9525" anchor="ctr">
                    <a:lnL>
                      <a:noFill/>
                    </a:lnL>
                    <a:lnR>
                      <a:noFill/>
                    </a:lnR>
                    <a:lnT>
                      <a:noFill/>
                    </a:lnT>
                    <a:lnB>
                      <a:noFill/>
                    </a:lnB>
                    <a:noFill/>
                  </a:tcPr>
                </a:tc>
                <a:tc>
                  <a:txBody>
                    <a:bodyPr/>
                    <a:lstStyle/>
                    <a:p>
                      <a:pPr algn="ctr" fontAlgn="b"/>
                      <a:r>
                        <a:rPr lang="nl-NL" sz="1400">
                          <a:effectLst/>
                          <a:latin typeface="Calibri"/>
                        </a:rPr>
                        <a:t>3</a:t>
                      </a: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94916613"/>
                  </a:ext>
                </a:extLst>
              </a:tr>
              <a:tr h="360180">
                <a:tc>
                  <a:txBody>
                    <a:bodyPr/>
                    <a:lstStyle/>
                    <a:p>
                      <a:pPr fontAlgn="ctr"/>
                      <a:endParaRPr lang="nl-NL" sz="1400" b="1">
                        <a:solidFill>
                          <a:srgbClr val="FFFFFF"/>
                        </a:solidFill>
                        <a:effectLst/>
                        <a:highlight>
                          <a:srgbClr val="0070C0"/>
                        </a:highlight>
                        <a:latin typeface="Calibri"/>
                      </a:endParaRP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0070C0"/>
                    </a:solidFill>
                  </a:tcPr>
                </a:tc>
                <a:tc>
                  <a:txBody>
                    <a:bodyPr/>
                    <a:lstStyle/>
                    <a:p>
                      <a:pPr algn="ctr" fontAlgn="ctr"/>
                      <a:endParaRPr lang="nl-NL" sz="1400">
                        <a:effectLst/>
                        <a:latin typeface="Calibri"/>
                      </a:endParaRPr>
                    </a:p>
                  </a:txBody>
                  <a:tcPr marL="9525" marR="9525" marT="9525"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nl-NL" sz="1400">
                        <a:solidFill>
                          <a:srgbClr val="4472C4"/>
                        </a:solidFill>
                        <a:effectLst/>
                        <a:latin typeface="Calibri"/>
                      </a:endParaRPr>
                    </a:p>
                  </a:txBody>
                  <a:tcPr marL="9525" marR="9525" marT="9525" anchor="ctr">
                    <a:lnL>
                      <a:noFill/>
                    </a:lnL>
                    <a:lnR>
                      <a:noFill/>
                    </a:lnR>
                    <a:lnT>
                      <a:noFill/>
                    </a:lnT>
                    <a:lnB>
                      <a:noFill/>
                    </a:lnB>
                    <a:noFill/>
                  </a:tcPr>
                </a:tc>
                <a:tc>
                  <a:txBody>
                    <a:bodyPr/>
                    <a:lstStyle/>
                    <a:p>
                      <a:pPr algn="ctr" fontAlgn="b"/>
                      <a:endParaRPr lang="nl-NL" sz="1400">
                        <a:effectLst/>
                        <a:latin typeface="Calibri"/>
                      </a:endParaRPr>
                    </a:p>
                  </a:txBody>
                  <a:tcPr marL="9525" marR="9525" marT="9525"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438525233"/>
                  </a:ext>
                </a:extLst>
              </a:tr>
              <a:tr h="360180">
                <a:tc>
                  <a:txBody>
                    <a:bodyPr/>
                    <a:lstStyle/>
                    <a:p>
                      <a:pPr fontAlgn="ctr"/>
                      <a:r>
                        <a:rPr lang="nl-NL" sz="1400" b="1">
                          <a:solidFill>
                            <a:srgbClr val="FFFFFF"/>
                          </a:solidFill>
                          <a:effectLst/>
                          <a:highlight>
                            <a:srgbClr val="0070C0"/>
                          </a:highlight>
                          <a:latin typeface="Calibri"/>
                        </a:rPr>
                        <a:t>TOTAAL</a:t>
                      </a:r>
                    </a:p>
                  </a:txBody>
                  <a:tcPr marL="9525" marR="9525" marT="9525"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70C0"/>
                    </a:solidFill>
                  </a:tcPr>
                </a:tc>
                <a:tc>
                  <a:txBody>
                    <a:bodyPr/>
                    <a:lstStyle/>
                    <a:p>
                      <a:pPr algn="ctr" fontAlgn="ctr"/>
                      <a:r>
                        <a:rPr lang="nl-NL" sz="1400">
                          <a:effectLst/>
                          <a:latin typeface="Calibri"/>
                        </a:rPr>
                        <a:t>5288</a:t>
                      </a:r>
                    </a:p>
                  </a:txBody>
                  <a:tcPr marL="9525" marR="9525" marT="9525"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ctr"/>
                      <a:r>
                        <a:rPr lang="nl-NL" sz="1400">
                          <a:effectLst/>
                          <a:latin typeface="Calibri"/>
                        </a:rPr>
                        <a:t>5862</a:t>
                      </a:r>
                    </a:p>
                  </a:txBody>
                  <a:tcPr marL="9525" marR="9525" marT="9525"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nl-NL" sz="1400" b="1">
                          <a:effectLst/>
                          <a:latin typeface="Calibri"/>
                        </a:rPr>
                        <a:t>6382</a:t>
                      </a:r>
                    </a:p>
                  </a:txBody>
                  <a:tcPr marL="9525" marR="9525" marT="952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9114009"/>
                  </a:ext>
                </a:extLst>
              </a:tr>
            </a:tbl>
          </a:graphicData>
        </a:graphic>
      </p:graphicFrame>
      <p:sp>
        <p:nvSpPr>
          <p:cNvPr id="9" name="Titel 1">
            <a:extLst>
              <a:ext uri="{FF2B5EF4-FFF2-40B4-BE49-F238E27FC236}">
                <a16:creationId xmlns:a16="http://schemas.microsoft.com/office/drawing/2014/main" id="{EF6A9E8D-DBE7-94F5-CC67-43BF65A0825A}"/>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a:t>
            </a:r>
            <a:r>
              <a:rPr lang="nl-NL" sz="2200" b="1" spc="300">
                <a:solidFill>
                  <a:srgbClr val="0070C0"/>
                </a:solidFill>
                <a:ea typeface="+mj-lt"/>
                <a:cs typeface="+mj-lt"/>
              </a:rPr>
              <a:t>Jaarverslag 2023</a:t>
            </a:r>
            <a:endParaRPr lang="nl-NL">
              <a:ea typeface="+mn-ea"/>
              <a:cs typeface="+mn-cs"/>
            </a:endParaRPr>
          </a:p>
        </p:txBody>
      </p:sp>
      <p:sp>
        <p:nvSpPr>
          <p:cNvPr id="12" name="Tekstvak 11">
            <a:extLst>
              <a:ext uri="{FF2B5EF4-FFF2-40B4-BE49-F238E27FC236}">
                <a16:creationId xmlns:a16="http://schemas.microsoft.com/office/drawing/2014/main" id="{BDD590AC-672C-68A4-3AF6-5BCD2FFC3A7C}"/>
              </a:ext>
            </a:extLst>
          </p:cNvPr>
          <p:cNvSpPr txBox="1"/>
          <p:nvPr/>
        </p:nvSpPr>
        <p:spPr>
          <a:xfrm>
            <a:off x="6789822" y="2348163"/>
            <a:ext cx="488883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a:buChar char="Ø"/>
            </a:pPr>
            <a:r>
              <a:rPr lang="nl-NL" sz="1400">
                <a:ea typeface="Calibri" panose="020F0502020204030204"/>
                <a:cs typeface="Calibri" panose="020F0502020204030204"/>
              </a:rPr>
              <a:t>Draagvlak proeflicenties neemt af</a:t>
            </a:r>
            <a:endParaRPr lang="nl-NL"/>
          </a:p>
          <a:p>
            <a:pPr marL="285750" indent="-285750">
              <a:lnSpc>
                <a:spcPct val="150000"/>
              </a:lnSpc>
              <a:buFont typeface="Wingdings"/>
              <a:buChar char="Ø"/>
            </a:pPr>
            <a:r>
              <a:rPr lang="nl-NL" sz="1400">
                <a:ea typeface="Calibri" panose="020F0502020204030204"/>
                <a:cs typeface="Calibri" panose="020F0502020204030204"/>
              </a:rPr>
              <a:t>Lichte aansluitingen stijgen (maatschappelijke tendens)</a:t>
            </a:r>
          </a:p>
          <a:p>
            <a:pPr>
              <a:lnSpc>
                <a:spcPct val="150000"/>
              </a:lnSpc>
            </a:pPr>
            <a:endParaRPr lang="nl-NL" sz="1400">
              <a:ea typeface="Calibri" panose="020F0502020204030204"/>
              <a:cs typeface="Calibri" panose="020F0502020204030204"/>
            </a:endParaRPr>
          </a:p>
          <a:p>
            <a:pPr marL="285750" indent="-285750">
              <a:lnSpc>
                <a:spcPct val="150000"/>
              </a:lnSpc>
              <a:buFont typeface="Wingdings"/>
              <a:buChar char="Ø"/>
            </a:pPr>
            <a:r>
              <a:rPr lang="nl-NL" sz="1400" b="1">
                <a:ea typeface="Calibri" panose="020F0502020204030204"/>
                <a:cs typeface="Calibri" panose="020F0502020204030204"/>
              </a:rPr>
              <a:t>Jeugdleden: aandachtspunt!</a:t>
            </a:r>
          </a:p>
          <a:p>
            <a:pPr marL="285750" indent="-285750">
              <a:lnSpc>
                <a:spcPct val="150000"/>
              </a:lnSpc>
              <a:buFont typeface="Wingdings"/>
              <a:buChar char="Ø"/>
            </a:pPr>
            <a:r>
              <a:rPr lang="nl-NL" sz="1400">
                <a:ea typeface="Calibri" panose="020F0502020204030204"/>
                <a:cs typeface="Calibri" panose="020F0502020204030204"/>
              </a:rPr>
              <a:t>Club recreatief: sterke groei</a:t>
            </a:r>
          </a:p>
          <a:p>
            <a:pPr marL="285750" indent="-285750">
              <a:lnSpc>
                <a:spcPct val="150000"/>
              </a:lnSpc>
              <a:buFont typeface="Wingdings"/>
              <a:buChar char="Ø"/>
            </a:pPr>
            <a:r>
              <a:rPr lang="nl-NL" sz="1400">
                <a:ea typeface="Calibri" panose="020F0502020204030204"/>
                <a:cs typeface="Calibri" panose="020F0502020204030204"/>
              </a:rPr>
              <a:t>Club competitief beperkte groei</a:t>
            </a:r>
          </a:p>
          <a:p>
            <a:pPr marL="285750" indent="-285750">
              <a:buFont typeface="Wingdings"/>
              <a:buChar char="Ø"/>
            </a:pPr>
            <a:endParaRPr lang="nl-NL" sz="1400">
              <a:ea typeface="Calibri" panose="020F0502020204030204"/>
              <a:cs typeface="Calibri" panose="020F0502020204030204"/>
            </a:endParaRPr>
          </a:p>
        </p:txBody>
      </p:sp>
    </p:spTree>
    <p:extLst>
      <p:ext uri="{BB962C8B-B14F-4D97-AF65-F5344CB8AC3E}">
        <p14:creationId xmlns:p14="http://schemas.microsoft.com/office/powerpoint/2010/main" val="611160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6. </a:t>
            </a:r>
            <a:r>
              <a:rPr lang="nl-NL" sz="2200" b="1" spc="300">
                <a:solidFill>
                  <a:srgbClr val="0070C0"/>
                </a:solidFill>
                <a:latin typeface="Calibri Light"/>
                <a:ea typeface="Calibri Light"/>
                <a:cs typeface="Calibri Light"/>
              </a:rPr>
              <a:t>Jaarverslag 2023</a:t>
            </a:r>
            <a:endParaRPr lang="nl-NL">
              <a:ea typeface="+mn-ea"/>
              <a:cs typeface="+mn-cs"/>
            </a:endParaRPr>
          </a:p>
        </p:txBody>
      </p:sp>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3355292521"/>
              </p:ext>
            </p:extLst>
          </p:nvPr>
        </p:nvGraphicFramePr>
        <p:xfrm>
          <a:off x="1032710" y="1163052"/>
          <a:ext cx="5200276" cy="3627120"/>
        </p:xfrm>
        <a:graphic>
          <a:graphicData uri="http://schemas.openxmlformats.org/drawingml/2006/table">
            <a:tbl>
              <a:tblPr firstRow="1" bandRow="1">
                <a:tableStyleId>{5C22544A-7EE6-4342-B048-85BDC9FD1C3A}</a:tableStyleId>
              </a:tblPr>
              <a:tblGrid>
                <a:gridCol w="2600138">
                  <a:extLst>
                    <a:ext uri="{9D8B030D-6E8A-4147-A177-3AD203B41FA5}">
                      <a16:colId xmlns:a16="http://schemas.microsoft.com/office/drawing/2014/main" val="2591501690"/>
                    </a:ext>
                  </a:extLst>
                </a:gridCol>
                <a:gridCol w="2600138">
                  <a:extLst>
                    <a:ext uri="{9D8B030D-6E8A-4147-A177-3AD203B41FA5}">
                      <a16:colId xmlns:a16="http://schemas.microsoft.com/office/drawing/2014/main" val="2175917830"/>
                    </a:ext>
                  </a:extLst>
                </a:gridCol>
              </a:tblGrid>
              <a:tr h="1674685">
                <a:tc>
                  <a:txBody>
                    <a:bodyPr/>
                    <a:lstStyle/>
                    <a:p>
                      <a:pPr algn="ctr"/>
                      <a:endParaRPr lang="nl-BE" sz="1600"/>
                    </a:p>
                    <a:p>
                      <a:pPr algn="ctr"/>
                      <a:r>
                        <a:rPr lang="nl-BE" sz="1600"/>
                        <a:t>1. VERBINDING</a:t>
                      </a:r>
                    </a:p>
                    <a:p>
                      <a:pPr algn="ctr"/>
                      <a:endParaRPr lang="nl-BE" sz="1600"/>
                    </a:p>
                    <a:p>
                      <a:pPr marL="0" algn="ctr" rtl="0" eaLnBrk="1" latinLnBrk="0" hangingPunct="1"/>
                      <a:r>
                        <a:rPr lang="nl-BE" sz="1400" b="0" i="1" kern="1200">
                          <a:solidFill>
                            <a:schemeClr val="lt1"/>
                          </a:solidFill>
                          <a:latin typeface="+mn-lt"/>
                          <a:ea typeface="+mn-ea"/>
                          <a:cs typeface="+mn-cs"/>
                        </a:rPr>
                        <a:t>3VL vormt de grootste triatlon- en </a:t>
                      </a:r>
                    </a:p>
                    <a:p>
                      <a:pPr marL="0" algn="ctr" defTabSz="914400" rtl="0" eaLnBrk="1" latinLnBrk="0" hangingPunct="1"/>
                      <a:r>
                        <a:rPr lang="nl-BE" sz="1400" b="0" i="1" kern="1200" err="1">
                          <a:solidFill>
                            <a:schemeClr val="lt1"/>
                          </a:solidFill>
                          <a:latin typeface="+mn-lt"/>
                          <a:ea typeface="+mn-ea"/>
                          <a:cs typeface="+mn-cs"/>
                        </a:rPr>
                        <a:t>multisport</a:t>
                      </a:r>
                      <a:r>
                        <a:rPr lang="nl-BE" sz="1400" b="0" i="1" kern="1200">
                          <a:solidFill>
                            <a:schemeClr val="lt1"/>
                          </a:solidFill>
                          <a:latin typeface="+mn-lt"/>
                          <a:ea typeface="+mn-ea"/>
                          <a:cs typeface="+mn-cs"/>
                        </a:rPr>
                        <a:t> community in Vlaanderen</a:t>
                      </a:r>
                    </a:p>
                    <a:p>
                      <a:pPr algn="ctr"/>
                      <a:endParaRPr lang="nl-BE" sz="1600"/>
                    </a:p>
                  </a:txBody>
                  <a:tcPr>
                    <a:solidFill>
                      <a:srgbClr val="0070C0"/>
                    </a:solidFill>
                  </a:tcPr>
                </a:tc>
                <a:tc>
                  <a:txBody>
                    <a:bodyPr/>
                    <a:lstStyle/>
                    <a:p>
                      <a:pPr algn="ctr"/>
                      <a:endParaRPr lang="nl-BE" sz="1600"/>
                    </a:p>
                    <a:p>
                      <a:pPr algn="ctr"/>
                      <a:r>
                        <a:rPr lang="nl-BE" sz="1600"/>
                        <a:t>2. GROEI</a:t>
                      </a:r>
                    </a:p>
                    <a:p>
                      <a:pPr algn="ctr"/>
                      <a:endParaRPr lang="nl-BE" sz="1600"/>
                    </a:p>
                    <a:p>
                      <a:pPr marL="0" algn="ctr" defTabSz="914400" rtl="0" eaLnBrk="1" latinLnBrk="0" hangingPunct="1"/>
                      <a:r>
                        <a:rPr lang="nl-BE" sz="1400" b="0" i="1" kern="1200">
                          <a:solidFill>
                            <a:schemeClr val="lt1"/>
                          </a:solidFill>
                          <a:latin typeface="+mn-lt"/>
                          <a:ea typeface="+mn-ea"/>
                          <a:cs typeface="+mn-cs"/>
                        </a:rPr>
                        <a:t>Meer dan 7.500 leden in 2024</a:t>
                      </a:r>
                    </a:p>
                  </a:txBody>
                  <a:tcPr>
                    <a:solidFill>
                      <a:srgbClr val="0070C0"/>
                    </a:solidFill>
                  </a:tcPr>
                </a:tc>
                <a:extLst>
                  <a:ext uri="{0D108BD9-81ED-4DB2-BD59-A6C34878D82A}">
                    <a16:rowId xmlns:a16="http://schemas.microsoft.com/office/drawing/2014/main" val="2347164840"/>
                  </a:ext>
                </a:extLst>
              </a:tr>
              <a:tr h="1674685">
                <a:tc>
                  <a:txBody>
                    <a:bodyPr/>
                    <a:lstStyle/>
                    <a:p>
                      <a:pPr marL="0" algn="ctr" defTabSz="914400" rtl="0" eaLnBrk="1" latinLnBrk="0" hangingPunct="1"/>
                      <a:endParaRPr lang="nl-BE" sz="1600" b="1" kern="1200">
                        <a:solidFill>
                          <a:schemeClr val="lt1"/>
                        </a:solidFill>
                        <a:latin typeface="+mn-lt"/>
                        <a:ea typeface="+mn-ea"/>
                        <a:cs typeface="+mn-cs"/>
                      </a:endParaRPr>
                    </a:p>
                    <a:p>
                      <a:pPr marL="0" algn="ctr" defTabSz="914400" rtl="0" eaLnBrk="1" latinLnBrk="0" hangingPunct="1"/>
                      <a:r>
                        <a:rPr lang="nl-BE" sz="1600" b="1" kern="1200">
                          <a:solidFill>
                            <a:schemeClr val="lt1"/>
                          </a:solidFill>
                          <a:latin typeface="+mn-lt"/>
                          <a:ea typeface="+mn-ea"/>
                          <a:cs typeface="+mn-cs"/>
                        </a:rPr>
                        <a:t>3. KWALITEIT</a:t>
                      </a:r>
                    </a:p>
                    <a:p>
                      <a:pPr marL="0" algn="ctr" defTabSz="914400" rtl="0" eaLnBrk="1" latinLnBrk="0" hangingPunct="1"/>
                      <a:endParaRPr lang="nl-BE" sz="1600" b="1" kern="1200">
                        <a:solidFill>
                          <a:schemeClr val="lt1"/>
                        </a:solidFill>
                        <a:latin typeface="+mn-lt"/>
                        <a:ea typeface="+mn-ea"/>
                        <a:cs typeface="+mn-cs"/>
                      </a:endParaRPr>
                    </a:p>
                    <a:p>
                      <a:pPr marL="0" algn="ctr" defTabSz="914400" rtl="0" eaLnBrk="1" latinLnBrk="0" hangingPunct="1"/>
                      <a:r>
                        <a:rPr lang="nl-BE" sz="1400" b="0" i="1" kern="1200">
                          <a:solidFill>
                            <a:schemeClr val="lt1"/>
                          </a:solidFill>
                          <a:latin typeface="+mn-lt"/>
                          <a:ea typeface="+mn-ea"/>
                          <a:cs typeface="+mn-cs"/>
                        </a:rPr>
                        <a:t>Kwaliteitsvolle dienstverlening en ondersteuning van clubs en organisatoren</a:t>
                      </a:r>
                    </a:p>
                    <a:p>
                      <a:pPr marL="0" algn="ctr" defTabSz="914400" rtl="0" eaLnBrk="1" latinLnBrk="0" hangingPunct="1"/>
                      <a:endParaRPr lang="nl-BE" sz="1600" b="1" kern="1200">
                        <a:solidFill>
                          <a:schemeClr val="lt1"/>
                        </a:solidFill>
                        <a:latin typeface="+mn-lt"/>
                        <a:ea typeface="+mn-ea"/>
                        <a:cs typeface="+mn-cs"/>
                      </a:endParaRPr>
                    </a:p>
                  </a:txBody>
                  <a:tcPr>
                    <a:solidFill>
                      <a:srgbClr val="0070C0"/>
                    </a:solidFill>
                  </a:tcPr>
                </a:tc>
                <a:tc>
                  <a:txBody>
                    <a:bodyPr/>
                    <a:lstStyle/>
                    <a:p>
                      <a:pPr marL="0" algn="ctr" defTabSz="914400" rtl="0" eaLnBrk="1" latinLnBrk="0" hangingPunct="1"/>
                      <a:endParaRPr lang="nl-BE" sz="1600" b="1" kern="1200">
                        <a:solidFill>
                          <a:schemeClr val="lt1"/>
                        </a:solidFill>
                        <a:latin typeface="+mn-lt"/>
                        <a:ea typeface="+mn-ea"/>
                        <a:cs typeface="+mn-cs"/>
                      </a:endParaRPr>
                    </a:p>
                    <a:p>
                      <a:pPr marL="0" algn="ctr" defTabSz="914400" rtl="0" eaLnBrk="1" latinLnBrk="0" hangingPunct="1"/>
                      <a:r>
                        <a:rPr lang="nl-BE" sz="1600" b="1" kern="1200">
                          <a:solidFill>
                            <a:schemeClr val="lt1"/>
                          </a:solidFill>
                          <a:latin typeface="+mn-lt"/>
                          <a:ea typeface="+mn-ea"/>
                          <a:cs typeface="+mn-cs"/>
                        </a:rPr>
                        <a:t>4. GOED BESTUUR</a:t>
                      </a:r>
                    </a:p>
                    <a:p>
                      <a:pPr marL="0" algn="ctr" defTabSz="914400" rtl="0" eaLnBrk="1" latinLnBrk="0" hangingPunct="1"/>
                      <a:endParaRPr lang="nl-BE" sz="1600" b="1" kern="1200">
                        <a:solidFill>
                          <a:schemeClr val="lt1"/>
                        </a:solidFill>
                        <a:latin typeface="+mn-lt"/>
                        <a:ea typeface="+mn-ea"/>
                        <a:cs typeface="+mn-cs"/>
                      </a:endParaRPr>
                    </a:p>
                    <a:p>
                      <a:pPr marL="0" algn="ctr" defTabSz="914400" rtl="0" eaLnBrk="1" latinLnBrk="0" hangingPunct="1"/>
                      <a:r>
                        <a:rPr lang="nl-BE" sz="1400" b="0" i="1" kern="1200">
                          <a:solidFill>
                            <a:schemeClr val="lt1"/>
                          </a:solidFill>
                          <a:latin typeface="+mn-lt"/>
                          <a:ea typeface="+mn-ea"/>
                          <a:cs typeface="+mn-cs"/>
                        </a:rPr>
                        <a:t>Uitdragen van de MVO-principes</a:t>
                      </a:r>
                    </a:p>
                  </a:txBody>
                  <a:tcPr>
                    <a:solidFill>
                      <a:srgbClr val="0070C0"/>
                    </a:solidFill>
                  </a:tcPr>
                </a:tc>
                <a:extLst>
                  <a:ext uri="{0D108BD9-81ED-4DB2-BD59-A6C34878D82A}">
                    <a16:rowId xmlns:a16="http://schemas.microsoft.com/office/drawing/2014/main" val="2073447271"/>
                  </a:ext>
                </a:extLst>
              </a:tr>
            </a:tbl>
          </a:graphicData>
        </a:graphic>
      </p:graphicFrame>
      <p:pic>
        <p:nvPicPr>
          <p:cNvPr id="3" name="Afbeelding 2" descr="Afbeelding met tekst, hemel, buitenshuis, sport&#10;&#10;Automatisch gegenereerde beschrijving">
            <a:extLst>
              <a:ext uri="{FF2B5EF4-FFF2-40B4-BE49-F238E27FC236}">
                <a16:creationId xmlns:a16="http://schemas.microsoft.com/office/drawing/2014/main" id="{6A9B11EE-33F3-046D-22CD-E0588604125B}"/>
              </a:ext>
            </a:extLst>
          </p:cNvPr>
          <p:cNvPicPr>
            <a:picLocks noChangeAspect="1"/>
          </p:cNvPicPr>
          <p:nvPr/>
        </p:nvPicPr>
        <p:blipFill>
          <a:blip r:embed="rId2"/>
          <a:stretch>
            <a:fillRect/>
          </a:stretch>
        </p:blipFill>
        <p:spPr>
          <a:xfrm rot="480000">
            <a:off x="8070101" y="1379377"/>
            <a:ext cx="2445257" cy="3398922"/>
          </a:xfrm>
          <a:prstGeom prst="rect">
            <a:avLst/>
          </a:prstGeom>
        </p:spPr>
      </p:pic>
      <p:pic>
        <p:nvPicPr>
          <p:cNvPr id="2" name="Afbeelding 1" descr="Afbeelding met persoon, nagel, vinger, tekst&#10;&#10;Automatisch gegenereerde beschrijving">
            <a:extLst>
              <a:ext uri="{FF2B5EF4-FFF2-40B4-BE49-F238E27FC236}">
                <a16:creationId xmlns:a16="http://schemas.microsoft.com/office/drawing/2014/main" id="{721B279E-6936-98C6-8448-AB684094E89C}"/>
              </a:ext>
            </a:extLst>
          </p:cNvPr>
          <p:cNvPicPr>
            <a:picLocks noChangeAspect="1"/>
          </p:cNvPicPr>
          <p:nvPr/>
        </p:nvPicPr>
        <p:blipFill>
          <a:blip r:embed="rId3"/>
          <a:stretch>
            <a:fillRect/>
          </a:stretch>
        </p:blipFill>
        <p:spPr>
          <a:xfrm>
            <a:off x="11362504" y="5625734"/>
            <a:ext cx="829747" cy="704632"/>
          </a:xfrm>
          <a:prstGeom prst="rect">
            <a:avLst/>
          </a:prstGeom>
        </p:spPr>
      </p:pic>
    </p:spTree>
    <p:extLst>
      <p:ext uri="{BB962C8B-B14F-4D97-AF65-F5344CB8AC3E}">
        <p14:creationId xmlns:p14="http://schemas.microsoft.com/office/powerpoint/2010/main" val="308599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7. </a:t>
            </a:r>
            <a:r>
              <a:rPr lang="nl-BE" sz="2200" b="1" spc="300">
                <a:solidFill>
                  <a:srgbClr val="0070C0"/>
                </a:solidFill>
                <a:latin typeface="Calibri Light"/>
                <a:ea typeface="Calibri Light"/>
                <a:cs typeface="Calibri Light"/>
              </a:rPr>
              <a:t>Financiële terugblik 2023</a:t>
            </a:r>
          </a:p>
        </p:txBody>
      </p:sp>
      <p:sp>
        <p:nvSpPr>
          <p:cNvPr id="6" name="Tekstvak 5">
            <a:extLst>
              <a:ext uri="{FF2B5EF4-FFF2-40B4-BE49-F238E27FC236}">
                <a16:creationId xmlns:a16="http://schemas.microsoft.com/office/drawing/2014/main" id="{09B114EB-AB7F-FE35-7580-170D57828797}"/>
              </a:ext>
            </a:extLst>
          </p:cNvPr>
          <p:cNvSpPr txBox="1"/>
          <p:nvPr/>
        </p:nvSpPr>
        <p:spPr>
          <a:xfrm>
            <a:off x="0" y="731639"/>
            <a:ext cx="12192000" cy="369332"/>
          </a:xfrm>
          <a:prstGeom prst="rect">
            <a:avLst/>
          </a:prstGeom>
          <a:noFill/>
        </p:spPr>
        <p:txBody>
          <a:bodyPr wrap="square" lIns="91440" tIns="45720" rIns="91440" bIns="45720" rtlCol="0" anchor="t">
            <a:spAutoFit/>
          </a:bodyPr>
          <a:lstStyle/>
          <a:p>
            <a:pPr algn="ctr"/>
            <a:r>
              <a:rPr lang="nl-BE">
                <a:solidFill>
                  <a:srgbClr val="0070C0"/>
                </a:solidFill>
              </a:rPr>
              <a:t>Begroting – voorgelegd en goedgekeurd op de AV: 25/03/2023</a:t>
            </a:r>
          </a:p>
        </p:txBody>
      </p:sp>
      <p:graphicFrame>
        <p:nvGraphicFramePr>
          <p:cNvPr id="3" name="Tabel 2">
            <a:extLst>
              <a:ext uri="{FF2B5EF4-FFF2-40B4-BE49-F238E27FC236}">
                <a16:creationId xmlns:a16="http://schemas.microsoft.com/office/drawing/2014/main" id="{AC3C8A0D-7720-1A7C-E65F-02ACE030FA04}"/>
              </a:ext>
            </a:extLst>
          </p:cNvPr>
          <p:cNvGraphicFramePr>
            <a:graphicFrameLocks noGrp="1"/>
          </p:cNvGraphicFramePr>
          <p:nvPr>
            <p:extLst>
              <p:ext uri="{D42A27DB-BD31-4B8C-83A1-F6EECF244321}">
                <p14:modId xmlns:p14="http://schemas.microsoft.com/office/powerpoint/2010/main" val="2392388701"/>
              </p:ext>
            </p:extLst>
          </p:nvPr>
        </p:nvGraphicFramePr>
        <p:xfrm>
          <a:off x="1382378" y="1325980"/>
          <a:ext cx="4714875" cy="4281236"/>
        </p:xfrm>
        <a:graphic>
          <a:graphicData uri="http://schemas.openxmlformats.org/drawingml/2006/table">
            <a:tbl>
              <a:tblPr bandRow="1">
                <a:tableStyleId>{5C22544A-7EE6-4342-B048-85BDC9FD1C3A}</a:tableStyleId>
              </a:tblPr>
              <a:tblGrid>
                <a:gridCol w="2762250">
                  <a:extLst>
                    <a:ext uri="{9D8B030D-6E8A-4147-A177-3AD203B41FA5}">
                      <a16:colId xmlns:a16="http://schemas.microsoft.com/office/drawing/2014/main" val="2905134778"/>
                    </a:ext>
                  </a:extLst>
                </a:gridCol>
                <a:gridCol w="1952625">
                  <a:extLst>
                    <a:ext uri="{9D8B030D-6E8A-4147-A177-3AD203B41FA5}">
                      <a16:colId xmlns:a16="http://schemas.microsoft.com/office/drawing/2014/main" val="234362866"/>
                    </a:ext>
                  </a:extLst>
                </a:gridCol>
              </a:tblGrid>
              <a:tr h="285750">
                <a:tc gridSpan="2">
                  <a:txBody>
                    <a:bodyPr/>
                    <a:lstStyle/>
                    <a:p>
                      <a:pPr algn="ctr" fontAlgn="base"/>
                      <a:r>
                        <a:rPr lang="nl-BE" sz="1300" b="1">
                          <a:solidFill>
                            <a:srgbClr val="FFFFFF"/>
                          </a:solidFill>
                          <a:effectLst/>
                          <a:highlight>
                            <a:srgbClr val="0070C0"/>
                          </a:highlight>
                          <a:latin typeface="Calibri"/>
                        </a:rPr>
                        <a:t>Begroting uitgaven 2023</a:t>
                      </a:r>
                      <a:endParaRPr lang="nl-BE">
                        <a:effectLst/>
                        <a:highlight>
                          <a:srgbClr val="0070C0"/>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hMerge="1">
                  <a:txBody>
                    <a:bodyPr/>
                    <a:lstStyle/>
                    <a:p>
                      <a:endParaRPr lang="nl-NL"/>
                    </a:p>
                  </a:txBody>
                  <a:tcPr/>
                </a:tc>
                <a:extLst>
                  <a:ext uri="{0D108BD9-81ED-4DB2-BD59-A6C34878D82A}">
                    <a16:rowId xmlns:a16="http://schemas.microsoft.com/office/drawing/2014/main" val="2940343155"/>
                  </a:ext>
                </a:extLst>
              </a:tr>
              <a:tr h="285750">
                <a:tc>
                  <a:txBody>
                    <a:bodyPr/>
                    <a:lstStyle/>
                    <a:p>
                      <a:pPr fontAlgn="base"/>
                      <a:r>
                        <a:rPr lang="nl-BE" sz="1300">
                          <a:effectLst/>
                          <a:highlight>
                            <a:srgbClr val="D9D9D9"/>
                          </a:highlight>
                          <a:latin typeface="Calibri"/>
                        </a:rPr>
                        <a:t>Vast Personeel</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€ 424.928,07</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562234048"/>
                  </a:ext>
                </a:extLst>
              </a:tr>
              <a:tr h="285750">
                <a:tc>
                  <a:txBody>
                    <a:bodyPr/>
                    <a:lstStyle/>
                    <a:p>
                      <a:pPr fontAlgn="base"/>
                      <a:r>
                        <a:rPr lang="nl-BE" sz="1300">
                          <a:effectLst/>
                          <a:highlight>
                            <a:srgbClr val="D9D9D9"/>
                          </a:highlight>
                          <a:latin typeface="Calibri"/>
                        </a:rPr>
                        <a:t>Algemene werkingskosten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€ 37.697,00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122515137"/>
                  </a:ext>
                </a:extLst>
              </a:tr>
              <a:tr h="285750">
                <a:tc>
                  <a:txBody>
                    <a:bodyPr/>
                    <a:lstStyle/>
                    <a:p>
                      <a:pPr fontAlgn="base"/>
                      <a:r>
                        <a:rPr lang="nl-BE" sz="1300">
                          <a:effectLst/>
                          <a:highlight>
                            <a:srgbClr val="D9D9D9"/>
                          </a:highlight>
                          <a:latin typeface="Calibri"/>
                        </a:rPr>
                        <a:t>Financiële onkosten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€ 132.715,80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479628283"/>
                  </a:ext>
                </a:extLst>
              </a:tr>
              <a:tr h="285750">
                <a:tc>
                  <a:txBody>
                    <a:bodyPr/>
                    <a:lstStyle/>
                    <a:p>
                      <a:pPr fontAlgn="base"/>
                      <a:r>
                        <a:rPr lang="nl-BE" sz="1300">
                          <a:effectLst/>
                          <a:highlight>
                            <a:srgbClr val="D9D9D9"/>
                          </a:highlight>
                          <a:latin typeface="Calibri"/>
                        </a:rPr>
                        <a:t>Aankopen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€ 51.300,00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315465542"/>
                  </a:ext>
                </a:extLst>
              </a:tr>
              <a:tr h="280736">
                <a:tc>
                  <a:txBody>
                    <a:bodyPr/>
                    <a:lstStyle/>
                    <a:p>
                      <a:pPr fontAlgn="base"/>
                      <a:r>
                        <a:rPr lang="nl-BE" sz="1300">
                          <a:effectLst/>
                          <a:highlight>
                            <a:srgbClr val="D9D9D9"/>
                          </a:highlight>
                          <a:latin typeface="Calibri"/>
                        </a:rPr>
                        <a:t>Subsidies aan leden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€ 39.128,80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754015686"/>
                  </a:ext>
                </a:extLst>
              </a:tr>
              <a:tr h="285750">
                <a:tc>
                  <a:txBody>
                    <a:bodyPr/>
                    <a:lstStyle/>
                    <a:p>
                      <a:pPr fontAlgn="base"/>
                      <a:r>
                        <a:rPr lang="nl-BE" sz="1300">
                          <a:effectLst/>
                          <a:highlight>
                            <a:srgbClr val="D9D9D9"/>
                          </a:highlight>
                          <a:latin typeface="Calibri"/>
                        </a:rPr>
                        <a:t>Opleidingen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€ 34.746,00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098206980"/>
                  </a:ext>
                </a:extLst>
              </a:tr>
              <a:tr h="285750">
                <a:tc>
                  <a:txBody>
                    <a:bodyPr/>
                    <a:lstStyle/>
                    <a:p>
                      <a:pPr fontAlgn="base"/>
                      <a:r>
                        <a:rPr lang="nl-BE" sz="1300">
                          <a:effectLst/>
                          <a:highlight>
                            <a:srgbClr val="D9D9D9"/>
                          </a:highlight>
                          <a:latin typeface="Calibri"/>
                        </a:rPr>
                        <a:t>Communicatie &amp; promotie</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€ 63.174,99</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586911025"/>
                  </a:ext>
                </a:extLst>
              </a:tr>
              <a:tr h="285750">
                <a:tc>
                  <a:txBody>
                    <a:bodyPr/>
                    <a:lstStyle/>
                    <a:p>
                      <a:pPr fontAlgn="base"/>
                      <a:r>
                        <a:rPr lang="nl-BE" sz="1300">
                          <a:effectLst/>
                          <a:highlight>
                            <a:srgbClr val="D9D9D9"/>
                          </a:highlight>
                          <a:latin typeface="Calibri"/>
                        </a:rPr>
                        <a:t>Wedstrijden/events</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€ 201.178,00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403106153"/>
                  </a:ext>
                </a:extLst>
              </a:tr>
              <a:tr h="285750">
                <a:tc>
                  <a:txBody>
                    <a:bodyPr/>
                    <a:lstStyle/>
                    <a:p>
                      <a:pPr fontAlgn="base"/>
                      <a:r>
                        <a:rPr lang="nl-BE" sz="1300">
                          <a:effectLst/>
                          <a:highlight>
                            <a:srgbClr val="D9D9D9"/>
                          </a:highlight>
                          <a:latin typeface="Calibri"/>
                        </a:rPr>
                        <a:t>Digitalisering</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€ 27.885,00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40518310"/>
                  </a:ext>
                </a:extLst>
              </a:tr>
              <a:tr h="285750">
                <a:tc>
                  <a:txBody>
                    <a:bodyPr/>
                    <a:lstStyle/>
                    <a:p>
                      <a:pPr fontAlgn="base"/>
                      <a:r>
                        <a:rPr lang="nl-BE" sz="1300">
                          <a:effectLst/>
                          <a:highlight>
                            <a:srgbClr val="D9D9D9"/>
                          </a:highlight>
                          <a:latin typeface="Calibri"/>
                        </a:rPr>
                        <a:t>Kosten Bestuur 3VL</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€ 1.300,00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59801108"/>
                  </a:ext>
                </a:extLst>
              </a:tr>
              <a:tr h="285750">
                <a:tc>
                  <a:txBody>
                    <a:bodyPr/>
                    <a:lstStyle/>
                    <a:p>
                      <a:pPr fontAlgn="base"/>
                      <a:r>
                        <a:rPr lang="nl-BE" sz="1300">
                          <a:effectLst/>
                          <a:highlight>
                            <a:srgbClr val="D9D9D9"/>
                          </a:highlight>
                          <a:latin typeface="Calibri"/>
                        </a:rPr>
                        <a:t>Huur/Leasing</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€ 9.020,00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502856824"/>
                  </a:ext>
                </a:extLst>
              </a:tr>
              <a:tr h="285750">
                <a:tc>
                  <a:txBody>
                    <a:bodyPr/>
                    <a:lstStyle/>
                    <a:p>
                      <a:pPr fontAlgn="base"/>
                      <a:r>
                        <a:rPr lang="nl-BE" sz="1300">
                          <a:effectLst/>
                          <a:highlight>
                            <a:srgbClr val="D9D9D9"/>
                          </a:highlight>
                          <a:latin typeface="Calibri"/>
                        </a:rPr>
                        <a:t>Topsport uitgaven - eigen inbreng</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€ 41.911,25</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459136698"/>
                  </a:ext>
                </a:extLst>
              </a:tr>
              <a:tr h="285750">
                <a:tc>
                  <a:txBody>
                    <a:bodyPr/>
                    <a:lstStyle/>
                    <a:p>
                      <a:pPr fontAlgn="base"/>
                      <a:r>
                        <a:rPr lang="nl-BE" sz="1300">
                          <a:effectLst/>
                          <a:highlight>
                            <a:srgbClr val="D9D9D9"/>
                          </a:highlight>
                          <a:latin typeface="Calibri"/>
                        </a:rPr>
                        <a:t>Topsport uitgaven - gesubsidieerd</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€ 528.174,00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673621782"/>
                  </a:ext>
                </a:extLst>
              </a:tr>
              <a:tr h="285750">
                <a:tc>
                  <a:txBody>
                    <a:bodyPr/>
                    <a:lstStyle/>
                    <a:p>
                      <a:pPr fontAlgn="base"/>
                      <a:r>
                        <a:rPr lang="nl-BE" sz="1300" b="1">
                          <a:solidFill>
                            <a:srgbClr val="FFFFFF"/>
                          </a:solidFill>
                          <a:effectLst/>
                          <a:highlight>
                            <a:srgbClr val="0070C0"/>
                          </a:highlight>
                          <a:latin typeface="Calibri"/>
                        </a:rPr>
                        <a:t>TOTAAL UITGAVEN</a:t>
                      </a:r>
                      <a:endParaRPr lang="nl-BE">
                        <a:effectLst/>
                        <a:highlight>
                          <a:srgbClr val="0070C0"/>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r" fontAlgn="base"/>
                      <a:r>
                        <a:rPr lang="nl-BE" sz="1300" b="1">
                          <a:solidFill>
                            <a:srgbClr val="FFFFFF"/>
                          </a:solidFill>
                          <a:effectLst/>
                          <a:highlight>
                            <a:srgbClr val="0070C0"/>
                          </a:highlight>
                          <a:latin typeface="Arial"/>
                        </a:rPr>
                        <a:t>€ 1.593.158,91</a:t>
                      </a:r>
                      <a:endParaRPr lang="nl-BE">
                        <a:effectLst/>
                        <a:highlight>
                          <a:srgbClr val="0070C0"/>
                        </a:highlight>
                        <a:latin typeface="Arial"/>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335119104"/>
                  </a:ext>
                </a:extLst>
              </a:tr>
            </a:tbl>
          </a:graphicData>
        </a:graphic>
      </p:graphicFrame>
      <p:graphicFrame>
        <p:nvGraphicFramePr>
          <p:cNvPr id="10" name="Tabel 9">
            <a:extLst>
              <a:ext uri="{FF2B5EF4-FFF2-40B4-BE49-F238E27FC236}">
                <a16:creationId xmlns:a16="http://schemas.microsoft.com/office/drawing/2014/main" id="{2E054291-D553-2041-DAB5-7EAAF6E02A5D}"/>
              </a:ext>
            </a:extLst>
          </p:cNvPr>
          <p:cNvGraphicFramePr>
            <a:graphicFrameLocks noGrp="1"/>
          </p:cNvGraphicFramePr>
          <p:nvPr>
            <p:extLst>
              <p:ext uri="{D42A27DB-BD31-4B8C-83A1-F6EECF244321}">
                <p14:modId xmlns:p14="http://schemas.microsoft.com/office/powerpoint/2010/main" val="1914793096"/>
              </p:ext>
            </p:extLst>
          </p:nvPr>
        </p:nvGraphicFramePr>
        <p:xfrm>
          <a:off x="6487026" y="1323473"/>
          <a:ext cx="4786566" cy="2358189"/>
        </p:xfrm>
        <a:graphic>
          <a:graphicData uri="http://schemas.openxmlformats.org/drawingml/2006/table">
            <a:tbl>
              <a:tblPr bandRow="1">
                <a:tableStyleId>{5C22544A-7EE6-4342-B048-85BDC9FD1C3A}</a:tableStyleId>
              </a:tblPr>
              <a:tblGrid>
                <a:gridCol w="2807159">
                  <a:extLst>
                    <a:ext uri="{9D8B030D-6E8A-4147-A177-3AD203B41FA5}">
                      <a16:colId xmlns:a16="http://schemas.microsoft.com/office/drawing/2014/main" val="1133330896"/>
                    </a:ext>
                  </a:extLst>
                </a:gridCol>
                <a:gridCol w="1979407">
                  <a:extLst>
                    <a:ext uri="{9D8B030D-6E8A-4147-A177-3AD203B41FA5}">
                      <a16:colId xmlns:a16="http://schemas.microsoft.com/office/drawing/2014/main" val="1591170632"/>
                    </a:ext>
                  </a:extLst>
                </a:gridCol>
              </a:tblGrid>
              <a:tr h="300789">
                <a:tc gridSpan="2">
                  <a:txBody>
                    <a:bodyPr/>
                    <a:lstStyle/>
                    <a:p>
                      <a:pPr algn="ctr" fontAlgn="base"/>
                      <a:r>
                        <a:rPr lang="nl-BE" sz="1300" b="1">
                          <a:solidFill>
                            <a:srgbClr val="FFFFFF"/>
                          </a:solidFill>
                          <a:effectLst/>
                          <a:highlight>
                            <a:srgbClr val="00B050"/>
                          </a:highlight>
                          <a:latin typeface="Calibri"/>
                        </a:rPr>
                        <a:t>Begroting subsidies/ inkomsten 2023</a:t>
                      </a:r>
                      <a:endParaRPr lang="nl-BE">
                        <a:effectLst/>
                        <a:highlight>
                          <a:srgbClr val="00B050"/>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hMerge="1">
                  <a:txBody>
                    <a:bodyPr/>
                    <a:lstStyle/>
                    <a:p>
                      <a:endParaRPr lang="nl-NL"/>
                    </a:p>
                  </a:txBody>
                  <a:tcPr/>
                </a:tc>
                <a:extLst>
                  <a:ext uri="{0D108BD9-81ED-4DB2-BD59-A6C34878D82A}">
                    <a16:rowId xmlns:a16="http://schemas.microsoft.com/office/drawing/2014/main" val="2747789373"/>
                  </a:ext>
                </a:extLst>
              </a:tr>
              <a:tr h="257175">
                <a:tc>
                  <a:txBody>
                    <a:bodyPr/>
                    <a:lstStyle/>
                    <a:p>
                      <a:pPr fontAlgn="base"/>
                      <a:r>
                        <a:rPr lang="nl-BE" sz="1300">
                          <a:effectLst/>
                          <a:highlight>
                            <a:srgbClr val="D9D9D9"/>
                          </a:highlight>
                          <a:latin typeface="Calibri"/>
                        </a:rPr>
                        <a:t>Lidgelden &amp; clubbijdragen</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€ 267.750,00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733235719"/>
                  </a:ext>
                </a:extLst>
              </a:tr>
              <a:tr h="257175">
                <a:tc>
                  <a:txBody>
                    <a:bodyPr/>
                    <a:lstStyle/>
                    <a:p>
                      <a:pPr fontAlgn="base"/>
                      <a:r>
                        <a:rPr lang="nl-BE" sz="1300">
                          <a:effectLst/>
                          <a:highlight>
                            <a:srgbClr val="D9D9D9"/>
                          </a:highlight>
                          <a:latin typeface="Calibri"/>
                        </a:rPr>
                        <a:t>Subsidies</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€ 910.376,74</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767426078"/>
                  </a:ext>
                </a:extLst>
              </a:tr>
              <a:tr h="257175">
                <a:tc>
                  <a:txBody>
                    <a:bodyPr/>
                    <a:lstStyle/>
                    <a:p>
                      <a:pPr fontAlgn="base"/>
                      <a:r>
                        <a:rPr lang="nl-BE" sz="1300">
                          <a:effectLst/>
                          <a:highlight>
                            <a:srgbClr val="D9D9D9"/>
                          </a:highlight>
                          <a:latin typeface="Calibri"/>
                        </a:rPr>
                        <a:t>Sponsoring</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€ 20.250,00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040068747"/>
                  </a:ext>
                </a:extLst>
              </a:tr>
              <a:tr h="257175">
                <a:tc>
                  <a:txBody>
                    <a:bodyPr/>
                    <a:lstStyle/>
                    <a:p>
                      <a:pPr fontAlgn="base"/>
                      <a:r>
                        <a:rPr lang="nl-BE" sz="1300">
                          <a:effectLst/>
                          <a:highlight>
                            <a:srgbClr val="D9D9D9"/>
                          </a:highlight>
                          <a:latin typeface="Calibri"/>
                        </a:rPr>
                        <a:t>Divers</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€ 74.016,00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334969226"/>
                  </a:ext>
                </a:extLst>
              </a:tr>
              <a:tr h="257175">
                <a:tc>
                  <a:txBody>
                    <a:bodyPr/>
                    <a:lstStyle/>
                    <a:p>
                      <a:pPr fontAlgn="base"/>
                      <a:r>
                        <a:rPr lang="nl-BE" sz="1300">
                          <a:effectLst/>
                          <a:highlight>
                            <a:srgbClr val="D9D9D9"/>
                          </a:highlight>
                          <a:latin typeface="Calibri"/>
                        </a:rPr>
                        <a:t>Verkoop</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€ 14.200,00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557049588"/>
                  </a:ext>
                </a:extLst>
              </a:tr>
              <a:tr h="257175">
                <a:tc>
                  <a:txBody>
                    <a:bodyPr/>
                    <a:lstStyle/>
                    <a:p>
                      <a:pPr fontAlgn="base"/>
                      <a:r>
                        <a:rPr lang="nl-BE" sz="1300">
                          <a:effectLst/>
                          <a:highlight>
                            <a:srgbClr val="D9D9D9"/>
                          </a:highlight>
                          <a:latin typeface="Calibri"/>
                        </a:rPr>
                        <a:t>Verhuur</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€ 25.900,00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233344274"/>
                  </a:ext>
                </a:extLst>
              </a:tr>
              <a:tr h="257175">
                <a:tc>
                  <a:txBody>
                    <a:bodyPr/>
                    <a:lstStyle/>
                    <a:p>
                      <a:pPr fontAlgn="base"/>
                      <a:r>
                        <a:rPr lang="nl-BE" sz="1300">
                          <a:effectLst/>
                          <a:highlight>
                            <a:srgbClr val="D9D9D9"/>
                          </a:highlight>
                          <a:latin typeface="Calibri"/>
                        </a:rPr>
                        <a:t>Wedstrijden/events</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ase"/>
                      <a:r>
                        <a:rPr lang="nl-BE" sz="1300">
                          <a:effectLst/>
                          <a:highlight>
                            <a:srgbClr val="D9D9D9"/>
                          </a:highlight>
                          <a:latin typeface="Calibri"/>
                        </a:rPr>
                        <a:t>€ 231.200,00</a:t>
                      </a:r>
                      <a:endParaRPr lang="nl-BE">
                        <a:effectLst/>
                        <a:highlight>
                          <a:srgbClr val="D9D9D9"/>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053408856"/>
                  </a:ext>
                </a:extLst>
              </a:tr>
              <a:tr h="257175">
                <a:tc>
                  <a:txBody>
                    <a:bodyPr/>
                    <a:lstStyle/>
                    <a:p>
                      <a:pPr fontAlgn="base"/>
                      <a:r>
                        <a:rPr lang="nl-BE" sz="1300" b="1">
                          <a:solidFill>
                            <a:srgbClr val="FFFFFF"/>
                          </a:solidFill>
                          <a:effectLst/>
                          <a:highlight>
                            <a:srgbClr val="00B050"/>
                          </a:highlight>
                          <a:latin typeface="Calibri"/>
                        </a:rPr>
                        <a:t>TOTAAL OPBRENGSTEN</a:t>
                      </a:r>
                      <a:endParaRPr lang="nl-BE">
                        <a:effectLst/>
                        <a:highlight>
                          <a:srgbClr val="00B050"/>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r" fontAlgn="base"/>
                      <a:r>
                        <a:rPr lang="nl-BE" sz="1300" b="1">
                          <a:solidFill>
                            <a:srgbClr val="FFFFFF"/>
                          </a:solidFill>
                          <a:effectLst/>
                          <a:highlight>
                            <a:srgbClr val="00B050"/>
                          </a:highlight>
                          <a:latin typeface="Calibri"/>
                        </a:rPr>
                        <a:t>€ 1.543.692,74</a:t>
                      </a:r>
                      <a:endParaRPr lang="nl-BE">
                        <a:effectLst/>
                        <a:highlight>
                          <a:srgbClr val="00B050"/>
                        </a:highlight>
                        <a:latin typeface="Calibri"/>
                      </a:endParaRP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345454322"/>
                  </a:ext>
                </a:extLst>
              </a:tr>
            </a:tbl>
          </a:graphicData>
        </a:graphic>
      </p:graphicFrame>
      <p:graphicFrame>
        <p:nvGraphicFramePr>
          <p:cNvPr id="16" name="Tabel 15">
            <a:extLst>
              <a:ext uri="{FF2B5EF4-FFF2-40B4-BE49-F238E27FC236}">
                <a16:creationId xmlns:a16="http://schemas.microsoft.com/office/drawing/2014/main" id="{655545B4-F4EE-846F-EB5C-5354DA0FEF3D}"/>
              </a:ext>
            </a:extLst>
          </p:cNvPr>
          <p:cNvGraphicFramePr>
            <a:graphicFrameLocks noGrp="1"/>
          </p:cNvGraphicFramePr>
          <p:nvPr>
            <p:extLst>
              <p:ext uri="{D42A27DB-BD31-4B8C-83A1-F6EECF244321}">
                <p14:modId xmlns:p14="http://schemas.microsoft.com/office/powerpoint/2010/main" val="2122070731"/>
              </p:ext>
            </p:extLst>
          </p:nvPr>
        </p:nvGraphicFramePr>
        <p:xfrm>
          <a:off x="6500061" y="4847322"/>
          <a:ext cx="4766504" cy="760095"/>
        </p:xfrm>
        <a:graphic>
          <a:graphicData uri="http://schemas.openxmlformats.org/drawingml/2006/table">
            <a:tbl>
              <a:tblPr bandRow="1">
                <a:tableStyleId>{5C22544A-7EE6-4342-B048-85BDC9FD1C3A}</a:tableStyleId>
              </a:tblPr>
              <a:tblGrid>
                <a:gridCol w="2795393">
                  <a:extLst>
                    <a:ext uri="{9D8B030D-6E8A-4147-A177-3AD203B41FA5}">
                      <a16:colId xmlns:a16="http://schemas.microsoft.com/office/drawing/2014/main" val="1399171699"/>
                    </a:ext>
                  </a:extLst>
                </a:gridCol>
                <a:gridCol w="1971111">
                  <a:extLst>
                    <a:ext uri="{9D8B030D-6E8A-4147-A177-3AD203B41FA5}">
                      <a16:colId xmlns:a16="http://schemas.microsoft.com/office/drawing/2014/main" val="1413267557"/>
                    </a:ext>
                  </a:extLst>
                </a:gridCol>
              </a:tblGrid>
              <a:tr h="200025">
                <a:tc>
                  <a:txBody>
                    <a:bodyPr/>
                    <a:lstStyle/>
                    <a:p>
                      <a:pPr fontAlgn="base"/>
                      <a:r>
                        <a:rPr lang="nl-BE" sz="1300" b="1">
                          <a:effectLst/>
                          <a:latin typeface="Calibri"/>
                        </a:rPr>
                        <a:t>Totaal opbrengsten</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fontAlgn="base"/>
                      <a:r>
                        <a:rPr lang="nl-BE" sz="1300">
                          <a:effectLst/>
                          <a:latin typeface="Calibri"/>
                        </a:rPr>
                        <a:t>€ 1.543.692,74</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1581526262"/>
                  </a:ext>
                </a:extLst>
              </a:tr>
              <a:tr h="200025">
                <a:tc>
                  <a:txBody>
                    <a:bodyPr/>
                    <a:lstStyle/>
                    <a:p>
                      <a:pPr fontAlgn="base"/>
                      <a:r>
                        <a:rPr lang="nl-BE" sz="1300" b="1">
                          <a:effectLst/>
                          <a:latin typeface="Calibri"/>
                        </a:rPr>
                        <a:t>Totaal uitgaven</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fontAlgn="base"/>
                      <a:r>
                        <a:rPr lang="nl-BE" sz="1300">
                          <a:effectLst/>
                          <a:latin typeface="Calibri"/>
                        </a:rPr>
                        <a:t>€ 1.593.158,91</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601155960"/>
                  </a:ext>
                </a:extLst>
              </a:tr>
              <a:tr h="190500">
                <a:tc>
                  <a:txBody>
                    <a:bodyPr/>
                    <a:lstStyle/>
                    <a:p>
                      <a:pPr fontAlgn="base"/>
                      <a:r>
                        <a:rPr lang="nl-BE" sz="1300" b="1">
                          <a:effectLst/>
                          <a:latin typeface="Calibri"/>
                        </a:rPr>
                        <a:t>Begroot resultaat 2023</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fontAlgn="base"/>
                      <a:r>
                        <a:rPr lang="nl-BE" sz="1300">
                          <a:effectLst/>
                          <a:latin typeface="Calibri"/>
                        </a:rPr>
                        <a:t>-</a:t>
                      </a:r>
                      <a:r>
                        <a:rPr lang="nl-BE" sz="1300" b="1">
                          <a:effectLst/>
                          <a:latin typeface="Calibri"/>
                        </a:rPr>
                        <a:t>€ 49.466,17</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961028188"/>
                  </a:ext>
                </a:extLst>
              </a:tr>
            </a:tbl>
          </a:graphicData>
        </a:graphic>
      </p:graphicFrame>
    </p:spTree>
    <p:extLst>
      <p:ext uri="{BB962C8B-B14F-4D97-AF65-F5344CB8AC3E}">
        <p14:creationId xmlns:p14="http://schemas.microsoft.com/office/powerpoint/2010/main" val="518856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7. </a:t>
            </a:r>
            <a:r>
              <a:rPr lang="nl-BE" sz="2200" b="1" spc="300">
                <a:solidFill>
                  <a:srgbClr val="0070C0"/>
                </a:solidFill>
                <a:latin typeface="Calibri Light"/>
                <a:ea typeface="Calibri Light"/>
                <a:cs typeface="Calibri Light"/>
              </a:rPr>
              <a:t>Financiële terugblik 2023</a:t>
            </a:r>
          </a:p>
        </p:txBody>
      </p:sp>
      <p:sp>
        <p:nvSpPr>
          <p:cNvPr id="6" name="Tekstvak 5">
            <a:extLst>
              <a:ext uri="{FF2B5EF4-FFF2-40B4-BE49-F238E27FC236}">
                <a16:creationId xmlns:a16="http://schemas.microsoft.com/office/drawing/2014/main" id="{09B114EB-AB7F-FE35-7580-170D57828797}"/>
              </a:ext>
            </a:extLst>
          </p:cNvPr>
          <p:cNvSpPr txBox="1"/>
          <p:nvPr/>
        </p:nvSpPr>
        <p:spPr>
          <a:xfrm>
            <a:off x="0" y="731639"/>
            <a:ext cx="12192000" cy="369332"/>
          </a:xfrm>
          <a:prstGeom prst="rect">
            <a:avLst/>
          </a:prstGeom>
          <a:noFill/>
        </p:spPr>
        <p:txBody>
          <a:bodyPr wrap="square" lIns="91440" tIns="45720" rIns="91440" bIns="45720" rtlCol="0" anchor="t">
            <a:spAutoFit/>
          </a:bodyPr>
          <a:lstStyle/>
          <a:p>
            <a:pPr algn="ctr"/>
            <a:r>
              <a:rPr lang="nl-BE">
                <a:solidFill>
                  <a:srgbClr val="0070C0"/>
                </a:solidFill>
                <a:ea typeface="Calibri"/>
                <a:cs typeface="Calibri"/>
              </a:rPr>
              <a:t>Resultaat</a:t>
            </a:r>
          </a:p>
        </p:txBody>
      </p:sp>
      <p:graphicFrame>
        <p:nvGraphicFramePr>
          <p:cNvPr id="5" name="Tabel 4">
            <a:extLst>
              <a:ext uri="{FF2B5EF4-FFF2-40B4-BE49-F238E27FC236}">
                <a16:creationId xmlns:a16="http://schemas.microsoft.com/office/drawing/2014/main" id="{0F71376E-9833-9ACA-18D7-5F0E09591B95}"/>
              </a:ext>
            </a:extLst>
          </p:cNvPr>
          <p:cNvGraphicFramePr>
            <a:graphicFrameLocks noGrp="1"/>
          </p:cNvGraphicFramePr>
          <p:nvPr>
            <p:extLst>
              <p:ext uri="{D42A27DB-BD31-4B8C-83A1-F6EECF244321}">
                <p14:modId xmlns:p14="http://schemas.microsoft.com/office/powerpoint/2010/main" val="3626815143"/>
              </p:ext>
            </p:extLst>
          </p:nvPr>
        </p:nvGraphicFramePr>
        <p:xfrm>
          <a:off x="1297071" y="1417621"/>
          <a:ext cx="4624826" cy="3547110"/>
        </p:xfrm>
        <a:graphic>
          <a:graphicData uri="http://schemas.openxmlformats.org/drawingml/2006/table">
            <a:tbl>
              <a:tblPr bandRow="1">
                <a:tableStyleId>{5C22544A-7EE6-4342-B048-85BDC9FD1C3A}</a:tableStyleId>
              </a:tblPr>
              <a:tblGrid>
                <a:gridCol w="2364470">
                  <a:extLst>
                    <a:ext uri="{9D8B030D-6E8A-4147-A177-3AD203B41FA5}">
                      <a16:colId xmlns:a16="http://schemas.microsoft.com/office/drawing/2014/main" val="958131748"/>
                    </a:ext>
                  </a:extLst>
                </a:gridCol>
                <a:gridCol w="2260356">
                  <a:extLst>
                    <a:ext uri="{9D8B030D-6E8A-4147-A177-3AD203B41FA5}">
                      <a16:colId xmlns:a16="http://schemas.microsoft.com/office/drawing/2014/main" val="2001861444"/>
                    </a:ext>
                  </a:extLst>
                </a:gridCol>
              </a:tblGrid>
              <a:tr h="252111">
                <a:tc gridSpan="2">
                  <a:txBody>
                    <a:bodyPr/>
                    <a:lstStyle/>
                    <a:p>
                      <a:pPr algn="ctr" fontAlgn="b"/>
                      <a:r>
                        <a:rPr lang="nl-NL" sz="1300" b="1" kern="1200">
                          <a:solidFill>
                            <a:srgbClr val="FFFFFF"/>
                          </a:solidFill>
                          <a:effectLst/>
                          <a:highlight>
                            <a:srgbClr val="0070C0"/>
                          </a:highlight>
                          <a:latin typeface="Calibri"/>
                          <a:ea typeface="+mn-ea"/>
                          <a:cs typeface="+mn-cs"/>
                        </a:rPr>
                        <a:t>Effectieve uitgaven 2023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70C0"/>
                    </a:solidFill>
                  </a:tcPr>
                </a:tc>
                <a:tc hMerge="1">
                  <a:txBody>
                    <a:bodyPr/>
                    <a:lstStyle/>
                    <a:p>
                      <a:endParaRPr lang="nl-NL"/>
                    </a:p>
                  </a:txBody>
                  <a:tcPr marL="9525" marR="9525" marT="9525" anchor="b">
                    <a:lnL>
                      <a:noFill/>
                    </a:lnL>
                    <a:lnR>
                      <a:noFill/>
                    </a:lnR>
                    <a:lnT>
                      <a:noFill/>
                    </a:lnT>
                    <a:lnB>
                      <a:noFill/>
                    </a:lnB>
                    <a:solidFill>
                      <a:srgbClr val="0070C0"/>
                    </a:solidFill>
                  </a:tcPr>
                </a:tc>
                <a:extLst>
                  <a:ext uri="{0D108BD9-81ED-4DB2-BD59-A6C34878D82A}">
                    <a16:rowId xmlns:a16="http://schemas.microsoft.com/office/drawing/2014/main" val="3442308772"/>
                  </a:ext>
                </a:extLst>
              </a:tr>
              <a:tr h="252111">
                <a:tc>
                  <a:txBody>
                    <a:bodyPr/>
                    <a:lstStyle/>
                    <a:p>
                      <a:pPr fontAlgn="b"/>
                      <a:r>
                        <a:rPr lang="nl-NL" sz="1300" kern="1200">
                          <a:solidFill>
                            <a:schemeClr val="dk1"/>
                          </a:solidFill>
                          <a:effectLst/>
                          <a:highlight>
                            <a:srgbClr val="D9D9D9"/>
                          </a:highlight>
                          <a:latin typeface="Calibri"/>
                          <a:ea typeface="+mn-ea"/>
                          <a:cs typeface="+mn-cs"/>
                        </a:rPr>
                        <a:t>Vast Personeel</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€ 469.243,91</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593679119"/>
                  </a:ext>
                </a:extLst>
              </a:tr>
              <a:tr h="252111">
                <a:tc>
                  <a:txBody>
                    <a:bodyPr/>
                    <a:lstStyle/>
                    <a:p>
                      <a:pPr fontAlgn="b"/>
                      <a:r>
                        <a:rPr lang="nl-NL" sz="1300" kern="1200">
                          <a:solidFill>
                            <a:schemeClr val="dk1"/>
                          </a:solidFill>
                          <a:effectLst/>
                          <a:highlight>
                            <a:srgbClr val="D9D9D9"/>
                          </a:highlight>
                          <a:latin typeface="Calibri"/>
                          <a:ea typeface="+mn-ea"/>
                          <a:cs typeface="+mn-cs"/>
                        </a:rPr>
                        <a:t>Algemene werkingskosten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€ 32.791,90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18231153"/>
                  </a:ext>
                </a:extLst>
              </a:tr>
              <a:tr h="252111">
                <a:tc>
                  <a:txBody>
                    <a:bodyPr/>
                    <a:lstStyle/>
                    <a:p>
                      <a:pPr fontAlgn="b"/>
                      <a:r>
                        <a:rPr lang="nl-NL" sz="1300" kern="1200">
                          <a:solidFill>
                            <a:schemeClr val="dk1"/>
                          </a:solidFill>
                          <a:effectLst/>
                          <a:highlight>
                            <a:srgbClr val="D9D9D9"/>
                          </a:highlight>
                          <a:latin typeface="Calibri"/>
                          <a:ea typeface="+mn-ea"/>
                          <a:cs typeface="+mn-cs"/>
                        </a:rPr>
                        <a:t>Financiële onkosten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€ 167.960,70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432399572"/>
                  </a:ext>
                </a:extLst>
              </a:tr>
              <a:tr h="252111">
                <a:tc>
                  <a:txBody>
                    <a:bodyPr/>
                    <a:lstStyle/>
                    <a:p>
                      <a:pPr fontAlgn="b"/>
                      <a:r>
                        <a:rPr lang="nl-NL" sz="1300" kern="1200">
                          <a:solidFill>
                            <a:schemeClr val="dk1"/>
                          </a:solidFill>
                          <a:effectLst/>
                          <a:highlight>
                            <a:srgbClr val="D9D9D9"/>
                          </a:highlight>
                          <a:latin typeface="Calibri"/>
                          <a:ea typeface="+mn-ea"/>
                          <a:cs typeface="+mn-cs"/>
                        </a:rPr>
                        <a:t>Aankopen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€ 5.324,64</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4222308147"/>
                  </a:ext>
                </a:extLst>
              </a:tr>
              <a:tr h="252111">
                <a:tc>
                  <a:txBody>
                    <a:bodyPr/>
                    <a:lstStyle/>
                    <a:p>
                      <a:pPr fontAlgn="b"/>
                      <a:r>
                        <a:rPr lang="nl-NL" sz="1300" kern="1200">
                          <a:solidFill>
                            <a:schemeClr val="dk1"/>
                          </a:solidFill>
                          <a:effectLst/>
                          <a:highlight>
                            <a:srgbClr val="D9D9D9"/>
                          </a:highlight>
                          <a:latin typeface="Calibri"/>
                          <a:ea typeface="+mn-ea"/>
                          <a:cs typeface="+mn-cs"/>
                        </a:rPr>
                        <a:t>Subsidies aan leden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€ 24.454,00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652839711"/>
                  </a:ext>
                </a:extLst>
              </a:tr>
              <a:tr h="252111">
                <a:tc>
                  <a:txBody>
                    <a:bodyPr/>
                    <a:lstStyle/>
                    <a:p>
                      <a:pPr fontAlgn="b"/>
                      <a:r>
                        <a:rPr lang="nl-NL" sz="1300" kern="1200">
                          <a:solidFill>
                            <a:schemeClr val="dk1"/>
                          </a:solidFill>
                          <a:effectLst/>
                          <a:highlight>
                            <a:srgbClr val="D9D9D9"/>
                          </a:highlight>
                          <a:latin typeface="Calibri"/>
                          <a:ea typeface="+mn-ea"/>
                          <a:cs typeface="+mn-cs"/>
                        </a:rPr>
                        <a:t>Opleidingen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€ 5.732,65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973381667"/>
                  </a:ext>
                </a:extLst>
              </a:tr>
              <a:tr h="252111">
                <a:tc>
                  <a:txBody>
                    <a:bodyPr/>
                    <a:lstStyle/>
                    <a:p>
                      <a:pPr fontAlgn="b"/>
                      <a:r>
                        <a:rPr lang="nl-NL" sz="1300" kern="1200">
                          <a:solidFill>
                            <a:schemeClr val="dk1"/>
                          </a:solidFill>
                          <a:effectLst/>
                          <a:highlight>
                            <a:srgbClr val="D9D9D9"/>
                          </a:highlight>
                          <a:latin typeface="Calibri"/>
                          <a:ea typeface="+mn-ea"/>
                          <a:cs typeface="+mn-cs"/>
                        </a:rPr>
                        <a:t>Communicatie &amp; promotie</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€ 54.427,57</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79016463"/>
                  </a:ext>
                </a:extLst>
              </a:tr>
              <a:tr h="252111">
                <a:tc>
                  <a:txBody>
                    <a:bodyPr/>
                    <a:lstStyle/>
                    <a:p>
                      <a:pPr fontAlgn="b"/>
                      <a:r>
                        <a:rPr lang="nl-NL" sz="1300" kern="1200">
                          <a:solidFill>
                            <a:schemeClr val="dk1"/>
                          </a:solidFill>
                          <a:effectLst/>
                          <a:highlight>
                            <a:srgbClr val="D9D9D9"/>
                          </a:highlight>
                          <a:latin typeface="Calibri"/>
                          <a:ea typeface="+mn-ea"/>
                          <a:cs typeface="+mn-cs"/>
                        </a:rPr>
                        <a:t>Wedstrijden/events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€ 163.570,26</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178313755"/>
                  </a:ext>
                </a:extLst>
              </a:tr>
              <a:tr h="252111">
                <a:tc>
                  <a:txBody>
                    <a:bodyPr/>
                    <a:lstStyle/>
                    <a:p>
                      <a:pPr fontAlgn="b"/>
                      <a:r>
                        <a:rPr lang="nl-NL" sz="1300" kern="1200">
                          <a:solidFill>
                            <a:schemeClr val="dk1"/>
                          </a:solidFill>
                          <a:effectLst/>
                          <a:highlight>
                            <a:srgbClr val="D9D9D9"/>
                          </a:highlight>
                          <a:latin typeface="Calibri"/>
                          <a:ea typeface="+mn-ea"/>
                          <a:cs typeface="+mn-cs"/>
                        </a:rPr>
                        <a:t>Digitalisering</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€ 22.968,82</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946260658"/>
                  </a:ext>
                </a:extLst>
              </a:tr>
              <a:tr h="252111">
                <a:tc>
                  <a:txBody>
                    <a:bodyPr/>
                    <a:lstStyle/>
                    <a:p>
                      <a:pPr fontAlgn="b"/>
                      <a:r>
                        <a:rPr lang="nl-NL" sz="1300" kern="1200">
                          <a:solidFill>
                            <a:schemeClr val="dk1"/>
                          </a:solidFill>
                          <a:effectLst/>
                          <a:highlight>
                            <a:srgbClr val="D9D9D9"/>
                          </a:highlight>
                          <a:latin typeface="Calibri"/>
                          <a:ea typeface="+mn-ea"/>
                          <a:cs typeface="+mn-cs"/>
                        </a:rPr>
                        <a:t>Kosten Bestuur 3VL</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€ 1.763,58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3300115897"/>
                  </a:ext>
                </a:extLst>
              </a:tr>
              <a:tr h="252111">
                <a:tc>
                  <a:txBody>
                    <a:bodyPr/>
                    <a:lstStyle/>
                    <a:p>
                      <a:pPr fontAlgn="b"/>
                      <a:r>
                        <a:rPr lang="nl-NL" sz="1300" kern="1200">
                          <a:solidFill>
                            <a:schemeClr val="dk1"/>
                          </a:solidFill>
                          <a:effectLst/>
                          <a:highlight>
                            <a:srgbClr val="D9D9D9"/>
                          </a:highlight>
                          <a:latin typeface="Calibri"/>
                          <a:ea typeface="+mn-ea"/>
                          <a:cs typeface="+mn-cs"/>
                        </a:rPr>
                        <a:t>Huur/Leasing</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€ 32.517,98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585451571"/>
                  </a:ext>
                </a:extLst>
              </a:tr>
              <a:tr h="252111">
                <a:tc>
                  <a:txBody>
                    <a:bodyPr/>
                    <a:lstStyle/>
                    <a:p>
                      <a:pPr fontAlgn="b"/>
                      <a:r>
                        <a:rPr lang="nl-NL" sz="1300" kern="1200">
                          <a:solidFill>
                            <a:schemeClr val="dk1"/>
                          </a:solidFill>
                          <a:effectLst/>
                          <a:highlight>
                            <a:srgbClr val="D9D9D9"/>
                          </a:highlight>
                          <a:latin typeface="Calibri"/>
                          <a:ea typeface="+mn-ea"/>
                          <a:cs typeface="+mn-cs"/>
                        </a:rPr>
                        <a:t>Topsport</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€ 587.508,39</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559683415"/>
                  </a:ext>
                </a:extLst>
              </a:tr>
              <a:tr h="252111">
                <a:tc>
                  <a:txBody>
                    <a:bodyPr/>
                    <a:lstStyle/>
                    <a:p>
                      <a:pPr fontAlgn="b"/>
                      <a:r>
                        <a:rPr lang="nl-NL" sz="1300" b="1" kern="1200">
                          <a:solidFill>
                            <a:srgbClr val="FFFFFF"/>
                          </a:solidFill>
                          <a:effectLst/>
                          <a:highlight>
                            <a:srgbClr val="0070C0"/>
                          </a:highlight>
                          <a:latin typeface="Calibri"/>
                          <a:ea typeface="+mn-ea"/>
                          <a:cs typeface="+mn-cs"/>
                        </a:rPr>
                        <a:t>TOTAAL UITGAVEN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70C0"/>
                    </a:solidFill>
                  </a:tcPr>
                </a:tc>
                <a:tc>
                  <a:txBody>
                    <a:bodyPr/>
                    <a:lstStyle/>
                    <a:p>
                      <a:pPr lvl="0" algn="r">
                        <a:buNone/>
                      </a:pPr>
                      <a:r>
                        <a:rPr lang="nl-NL" sz="1300" b="1" kern="1200">
                          <a:solidFill>
                            <a:srgbClr val="FFFFFF"/>
                          </a:solidFill>
                          <a:effectLst/>
                          <a:highlight>
                            <a:srgbClr val="0070C0"/>
                          </a:highlight>
                          <a:latin typeface="Calibri"/>
                          <a:ea typeface="+mn-ea"/>
                          <a:cs typeface="+mn-cs"/>
                        </a:rPr>
                        <a:t>€ 1.568.264,40</a:t>
                      </a:r>
                      <a:endParaRPr lang="nl-NL"/>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70C0"/>
                    </a:solidFill>
                  </a:tcPr>
                </a:tc>
                <a:extLst>
                  <a:ext uri="{0D108BD9-81ED-4DB2-BD59-A6C34878D82A}">
                    <a16:rowId xmlns:a16="http://schemas.microsoft.com/office/drawing/2014/main" val="1239505244"/>
                  </a:ext>
                </a:extLst>
              </a:tr>
            </a:tbl>
          </a:graphicData>
        </a:graphic>
      </p:graphicFrame>
      <p:graphicFrame>
        <p:nvGraphicFramePr>
          <p:cNvPr id="8" name="Tabel 7">
            <a:extLst>
              <a:ext uri="{FF2B5EF4-FFF2-40B4-BE49-F238E27FC236}">
                <a16:creationId xmlns:a16="http://schemas.microsoft.com/office/drawing/2014/main" id="{B4ED689F-BD09-65A5-2C7E-790C8D454B3C}"/>
              </a:ext>
            </a:extLst>
          </p:cNvPr>
          <p:cNvGraphicFramePr>
            <a:graphicFrameLocks noGrp="1"/>
          </p:cNvGraphicFramePr>
          <p:nvPr>
            <p:extLst>
              <p:ext uri="{D42A27DB-BD31-4B8C-83A1-F6EECF244321}">
                <p14:modId xmlns:p14="http://schemas.microsoft.com/office/powerpoint/2010/main" val="2186765203"/>
              </p:ext>
            </p:extLst>
          </p:nvPr>
        </p:nvGraphicFramePr>
        <p:xfrm>
          <a:off x="6306553" y="1413710"/>
          <a:ext cx="4774124" cy="2280285"/>
        </p:xfrm>
        <a:graphic>
          <a:graphicData uri="http://schemas.openxmlformats.org/drawingml/2006/table">
            <a:tbl>
              <a:tblPr bandRow="1">
                <a:tableStyleId>{5C22544A-7EE6-4342-B048-85BDC9FD1C3A}</a:tableStyleId>
              </a:tblPr>
              <a:tblGrid>
                <a:gridCol w="2403163">
                  <a:extLst>
                    <a:ext uri="{9D8B030D-6E8A-4147-A177-3AD203B41FA5}">
                      <a16:colId xmlns:a16="http://schemas.microsoft.com/office/drawing/2014/main" val="881169418"/>
                    </a:ext>
                  </a:extLst>
                </a:gridCol>
                <a:gridCol w="2370961">
                  <a:extLst>
                    <a:ext uri="{9D8B030D-6E8A-4147-A177-3AD203B41FA5}">
                      <a16:colId xmlns:a16="http://schemas.microsoft.com/office/drawing/2014/main" val="3572350970"/>
                    </a:ext>
                  </a:extLst>
                </a:gridCol>
              </a:tblGrid>
              <a:tr h="250010">
                <a:tc gridSpan="2">
                  <a:txBody>
                    <a:bodyPr/>
                    <a:lstStyle/>
                    <a:p>
                      <a:pPr algn="ctr" fontAlgn="b"/>
                      <a:r>
                        <a:rPr lang="nl-NL" sz="1300" b="1" kern="1200">
                          <a:solidFill>
                            <a:srgbClr val="FFFFFF"/>
                          </a:solidFill>
                          <a:effectLst/>
                          <a:highlight>
                            <a:srgbClr val="00B050"/>
                          </a:highlight>
                          <a:latin typeface="Calibri"/>
                          <a:ea typeface="+mn-ea"/>
                          <a:cs typeface="+mn-cs"/>
                        </a:rPr>
                        <a:t>Effectieve subsidies/ inkomsten 2023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rgbClr val="00B050"/>
                    </a:solidFill>
                  </a:tcPr>
                </a:tc>
                <a:tc hMerge="1">
                  <a:txBody>
                    <a:bodyPr/>
                    <a:lstStyle/>
                    <a:p>
                      <a:endParaRPr lang="nl-NL"/>
                    </a:p>
                  </a:txBody>
                  <a:tcPr marL="9525" marR="9525" marT="9525" anchor="b">
                    <a:lnL>
                      <a:noFill/>
                    </a:lnL>
                    <a:lnR>
                      <a:noFill/>
                    </a:lnR>
                    <a:lnT>
                      <a:noFill/>
                    </a:lnT>
                    <a:lnB>
                      <a:noFill/>
                    </a:lnB>
                    <a:solidFill>
                      <a:srgbClr val="1E6E05"/>
                    </a:solidFill>
                  </a:tcPr>
                </a:tc>
                <a:extLst>
                  <a:ext uri="{0D108BD9-81ED-4DB2-BD59-A6C34878D82A}">
                    <a16:rowId xmlns:a16="http://schemas.microsoft.com/office/drawing/2014/main" val="1709070662"/>
                  </a:ext>
                </a:extLst>
              </a:tr>
              <a:tr h="250010">
                <a:tc>
                  <a:txBody>
                    <a:bodyPr/>
                    <a:lstStyle/>
                    <a:p>
                      <a:pPr fontAlgn="b"/>
                      <a:r>
                        <a:rPr lang="nl-NL" sz="1300" kern="1200">
                          <a:solidFill>
                            <a:schemeClr val="dk1"/>
                          </a:solidFill>
                          <a:effectLst/>
                          <a:highlight>
                            <a:srgbClr val="D9D9D9"/>
                          </a:highlight>
                          <a:latin typeface="Calibri"/>
                          <a:ea typeface="+mn-ea"/>
                          <a:cs typeface="+mn-cs"/>
                        </a:rPr>
                        <a:t>Lidgelden &amp; clubbijdragen</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€ 268.711,20</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142399945"/>
                  </a:ext>
                </a:extLst>
              </a:tr>
              <a:tr h="250010">
                <a:tc>
                  <a:txBody>
                    <a:bodyPr/>
                    <a:lstStyle/>
                    <a:p>
                      <a:pPr fontAlgn="b"/>
                      <a:r>
                        <a:rPr lang="nl-NL" sz="1300" kern="1200">
                          <a:solidFill>
                            <a:schemeClr val="dk1"/>
                          </a:solidFill>
                          <a:effectLst/>
                          <a:highlight>
                            <a:srgbClr val="D9D9D9"/>
                          </a:highlight>
                          <a:latin typeface="Calibri"/>
                          <a:ea typeface="+mn-ea"/>
                          <a:cs typeface="+mn-cs"/>
                        </a:rPr>
                        <a:t>Subsidies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lvl="0" algn="r">
                        <a:buNone/>
                      </a:pPr>
                      <a:r>
                        <a:rPr lang="nl-NL" sz="1300" b="0" i="0" u="none" strike="noStrike" kern="1200" noProof="0">
                          <a:solidFill>
                            <a:schemeClr val="dk1"/>
                          </a:solidFill>
                          <a:effectLst/>
                          <a:highlight>
                            <a:srgbClr val="D9D9D9"/>
                          </a:highlight>
                        </a:rPr>
                        <a:t>€ 910.113,3 </a:t>
                      </a:r>
                      <a:endParaRPr lang="nl-NL" sz="1300" kern="1200">
                        <a:solidFill>
                          <a:schemeClr val="dk1"/>
                        </a:solidFill>
                        <a:effectLst/>
                        <a:highlight>
                          <a:srgbClr val="D9D9D9"/>
                        </a:highlight>
                        <a:latin typeface="Calibri"/>
                        <a:ea typeface="+mn-ea"/>
                        <a:cs typeface="+mn-cs"/>
                      </a:endParaRP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531554789"/>
                  </a:ext>
                </a:extLst>
              </a:tr>
              <a:tr h="250010">
                <a:tc>
                  <a:txBody>
                    <a:bodyPr/>
                    <a:lstStyle/>
                    <a:p>
                      <a:pPr fontAlgn="b"/>
                      <a:r>
                        <a:rPr lang="nl-NL" sz="1300" kern="1200">
                          <a:solidFill>
                            <a:schemeClr val="dk1"/>
                          </a:solidFill>
                          <a:effectLst/>
                          <a:highlight>
                            <a:srgbClr val="D9D9D9"/>
                          </a:highlight>
                          <a:latin typeface="Calibri"/>
                          <a:ea typeface="+mn-ea"/>
                          <a:cs typeface="+mn-cs"/>
                        </a:rPr>
                        <a:t>Sponsoring</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€ 14.010,55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676141307"/>
                  </a:ext>
                </a:extLst>
              </a:tr>
              <a:tr h="250010">
                <a:tc>
                  <a:txBody>
                    <a:bodyPr/>
                    <a:lstStyle/>
                    <a:p>
                      <a:pPr fontAlgn="b"/>
                      <a:r>
                        <a:rPr lang="nl-NL" sz="1300" kern="1200">
                          <a:solidFill>
                            <a:schemeClr val="dk1"/>
                          </a:solidFill>
                          <a:effectLst/>
                          <a:highlight>
                            <a:srgbClr val="D9D9D9"/>
                          </a:highlight>
                          <a:latin typeface="Calibri"/>
                          <a:ea typeface="+mn-ea"/>
                          <a:cs typeface="+mn-cs"/>
                        </a:rPr>
                        <a:t>Divers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€ 58.620,76</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44457748"/>
                  </a:ext>
                </a:extLst>
              </a:tr>
              <a:tr h="250010">
                <a:tc>
                  <a:txBody>
                    <a:bodyPr/>
                    <a:lstStyle/>
                    <a:p>
                      <a:pPr fontAlgn="b"/>
                      <a:r>
                        <a:rPr lang="nl-NL" sz="1300" kern="1200">
                          <a:solidFill>
                            <a:schemeClr val="dk1"/>
                          </a:solidFill>
                          <a:effectLst/>
                          <a:highlight>
                            <a:srgbClr val="D9D9D9"/>
                          </a:highlight>
                          <a:latin typeface="Calibri"/>
                          <a:ea typeface="+mn-ea"/>
                          <a:cs typeface="+mn-cs"/>
                        </a:rPr>
                        <a:t>Verkoop</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€ 8.564,43</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334224442"/>
                  </a:ext>
                </a:extLst>
              </a:tr>
              <a:tr h="250010">
                <a:tc>
                  <a:txBody>
                    <a:bodyPr/>
                    <a:lstStyle/>
                    <a:p>
                      <a:pPr fontAlgn="b"/>
                      <a:r>
                        <a:rPr lang="nl-NL" sz="1300" kern="1200">
                          <a:solidFill>
                            <a:schemeClr val="dk1"/>
                          </a:solidFill>
                          <a:effectLst/>
                          <a:highlight>
                            <a:srgbClr val="D9D9D9"/>
                          </a:highlight>
                          <a:latin typeface="Calibri"/>
                          <a:ea typeface="+mn-ea"/>
                          <a:cs typeface="+mn-cs"/>
                        </a:rPr>
                        <a:t>Verhuur</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€ 41.967,55</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06085387"/>
                  </a:ext>
                </a:extLst>
              </a:tr>
              <a:tr h="250010">
                <a:tc>
                  <a:txBody>
                    <a:bodyPr/>
                    <a:lstStyle/>
                    <a:p>
                      <a:pPr fontAlgn="b"/>
                      <a:r>
                        <a:rPr lang="nl-NL" sz="1300" kern="1200">
                          <a:solidFill>
                            <a:schemeClr val="dk1"/>
                          </a:solidFill>
                          <a:effectLst/>
                          <a:highlight>
                            <a:srgbClr val="D9D9D9"/>
                          </a:highlight>
                          <a:latin typeface="Calibri"/>
                          <a:ea typeface="+mn-ea"/>
                          <a:cs typeface="+mn-cs"/>
                        </a:rPr>
                        <a:t>Wedstrijden/events</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pPr algn="r" fontAlgn="b"/>
                      <a:r>
                        <a:rPr lang="nl-NL" sz="1300" kern="1200">
                          <a:solidFill>
                            <a:schemeClr val="dk1"/>
                          </a:solidFill>
                          <a:effectLst/>
                          <a:highlight>
                            <a:srgbClr val="D9D9D9"/>
                          </a:highlight>
                          <a:latin typeface="Calibri"/>
                          <a:ea typeface="+mn-ea"/>
                          <a:cs typeface="+mn-cs"/>
                        </a:rPr>
                        <a:t>€ 221.705,08</a:t>
                      </a:r>
                    </a:p>
                  </a:txBody>
                  <a:tcPr marL="9525" marR="9525" marT="9525" anchor="b">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1479183935"/>
                  </a:ext>
                </a:extLst>
              </a:tr>
              <a:tr h="250010">
                <a:tc>
                  <a:txBody>
                    <a:bodyPr/>
                    <a:lstStyle/>
                    <a:p>
                      <a:pPr fontAlgn="b"/>
                      <a:r>
                        <a:rPr lang="nl-NL" sz="1300" b="1" kern="1200">
                          <a:solidFill>
                            <a:srgbClr val="FFFFFF"/>
                          </a:solidFill>
                          <a:effectLst/>
                          <a:highlight>
                            <a:srgbClr val="00B050"/>
                          </a:highlight>
                          <a:latin typeface="Calibri"/>
                          <a:ea typeface="+mn-ea"/>
                          <a:cs typeface="+mn-cs"/>
                        </a:rPr>
                        <a:t>TOTAAL OPBRENGSTEN</a:t>
                      </a:r>
                    </a:p>
                  </a:txBody>
                  <a:tcPr marL="9525" marR="9525" marT="9525" anchor="b">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00B050"/>
                    </a:solidFill>
                  </a:tcPr>
                </a:tc>
                <a:tc>
                  <a:txBody>
                    <a:bodyPr/>
                    <a:lstStyle/>
                    <a:p>
                      <a:pPr algn="r" fontAlgn="b"/>
                      <a:r>
                        <a:rPr lang="nl-NL" sz="1300" b="1" kern="1200">
                          <a:solidFill>
                            <a:srgbClr val="FFFFFF"/>
                          </a:solidFill>
                          <a:effectLst/>
                          <a:highlight>
                            <a:srgbClr val="00B050"/>
                          </a:highlight>
                          <a:latin typeface="Calibri"/>
                          <a:ea typeface="+mn-ea"/>
                          <a:cs typeface="+mn-cs"/>
                        </a:rPr>
                        <a:t>€ 1.523.692,83</a:t>
                      </a:r>
                    </a:p>
                  </a:txBody>
                  <a:tcPr marL="9525" marR="9525" marT="9525" anchor="b">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rgbClr val="00B050"/>
                    </a:solidFill>
                  </a:tcPr>
                </a:tc>
                <a:extLst>
                  <a:ext uri="{0D108BD9-81ED-4DB2-BD59-A6C34878D82A}">
                    <a16:rowId xmlns:a16="http://schemas.microsoft.com/office/drawing/2014/main" val="3930304662"/>
                  </a:ext>
                </a:extLst>
              </a:tr>
            </a:tbl>
          </a:graphicData>
        </a:graphic>
      </p:graphicFrame>
      <p:graphicFrame>
        <p:nvGraphicFramePr>
          <p:cNvPr id="11" name="Tabel 10">
            <a:extLst>
              <a:ext uri="{FF2B5EF4-FFF2-40B4-BE49-F238E27FC236}">
                <a16:creationId xmlns:a16="http://schemas.microsoft.com/office/drawing/2014/main" id="{25A2D7FA-B02B-0AE7-0743-1815951CEAC5}"/>
              </a:ext>
            </a:extLst>
          </p:cNvPr>
          <p:cNvGraphicFramePr>
            <a:graphicFrameLocks noGrp="1"/>
          </p:cNvGraphicFramePr>
          <p:nvPr>
            <p:extLst>
              <p:ext uri="{D42A27DB-BD31-4B8C-83A1-F6EECF244321}">
                <p14:modId xmlns:p14="http://schemas.microsoft.com/office/powerpoint/2010/main" val="4227821781"/>
              </p:ext>
            </p:extLst>
          </p:nvPr>
        </p:nvGraphicFramePr>
        <p:xfrm>
          <a:off x="6832134" y="4285925"/>
          <a:ext cx="4222680" cy="751809"/>
        </p:xfrm>
        <a:graphic>
          <a:graphicData uri="http://schemas.openxmlformats.org/drawingml/2006/table">
            <a:tbl>
              <a:tblPr bandRow="1">
                <a:tableStyleId>{5C22544A-7EE6-4342-B048-85BDC9FD1C3A}</a:tableStyleId>
              </a:tblPr>
              <a:tblGrid>
                <a:gridCol w="2125580">
                  <a:extLst>
                    <a:ext uri="{9D8B030D-6E8A-4147-A177-3AD203B41FA5}">
                      <a16:colId xmlns:a16="http://schemas.microsoft.com/office/drawing/2014/main" val="2661847547"/>
                    </a:ext>
                  </a:extLst>
                </a:gridCol>
                <a:gridCol w="2097100">
                  <a:extLst>
                    <a:ext uri="{9D8B030D-6E8A-4147-A177-3AD203B41FA5}">
                      <a16:colId xmlns:a16="http://schemas.microsoft.com/office/drawing/2014/main" val="2507548152"/>
                    </a:ext>
                  </a:extLst>
                </a:gridCol>
              </a:tblGrid>
              <a:tr h="237506">
                <a:tc>
                  <a:txBody>
                    <a:bodyPr/>
                    <a:lstStyle/>
                    <a:p>
                      <a:pPr rtl="0" fontAlgn="base"/>
                      <a:r>
                        <a:rPr lang="nl-NL" sz="1300" b="1" kern="1200">
                          <a:solidFill>
                            <a:schemeClr val="dk1"/>
                          </a:solidFill>
                          <a:effectLst/>
                          <a:latin typeface="Calibri"/>
                          <a:ea typeface="+mn-ea"/>
                          <a:cs typeface="+mn-cs"/>
                        </a:rPr>
                        <a:t>Totaal uitgaven</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r>
                        <a:rPr lang="nl-NL" sz="1300" b="0" kern="1200">
                          <a:solidFill>
                            <a:schemeClr val="dk1"/>
                          </a:solidFill>
                          <a:effectLst/>
                          <a:latin typeface="Calibri"/>
                          <a:ea typeface="+mn-ea"/>
                          <a:cs typeface="+mn-cs"/>
                        </a:rPr>
                        <a:t>€ 1.568.264,40</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688143420"/>
                  </a:ext>
                </a:extLst>
              </a:tr>
              <a:tr h="237506">
                <a:tc>
                  <a:txBody>
                    <a:bodyPr/>
                    <a:lstStyle/>
                    <a:p>
                      <a:pPr rtl="0" fontAlgn="base"/>
                      <a:r>
                        <a:rPr lang="nl-NL" sz="1300" b="1" kern="1200">
                          <a:solidFill>
                            <a:schemeClr val="dk1"/>
                          </a:solidFill>
                          <a:effectLst/>
                          <a:latin typeface="Calibri"/>
                          <a:ea typeface="+mn-ea"/>
                          <a:cs typeface="+mn-cs"/>
                        </a:rPr>
                        <a:t>Totaal opbrengsten</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r>
                        <a:rPr lang="nl-NL" sz="1300" b="0" kern="1200">
                          <a:solidFill>
                            <a:schemeClr val="dk1"/>
                          </a:solidFill>
                          <a:effectLst/>
                          <a:latin typeface="Calibri"/>
                          <a:ea typeface="+mn-ea"/>
                          <a:cs typeface="+mn-cs"/>
                        </a:rPr>
                        <a:t>€ 1.523.692,83</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167507617"/>
                  </a:ext>
                </a:extLst>
              </a:tr>
              <a:tr h="237506">
                <a:tc>
                  <a:txBody>
                    <a:bodyPr/>
                    <a:lstStyle/>
                    <a:p>
                      <a:pPr rtl="0" fontAlgn="base"/>
                      <a:r>
                        <a:rPr lang="nl-NL" sz="1300" b="1" kern="1200">
                          <a:solidFill>
                            <a:schemeClr val="dk1"/>
                          </a:solidFill>
                          <a:effectLst/>
                          <a:latin typeface="Calibri"/>
                          <a:ea typeface="+mn-ea"/>
                          <a:cs typeface="+mn-cs"/>
                        </a:rPr>
                        <a:t>Resultaat 2023</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r" rtl="0" fontAlgn="base"/>
                      <a:r>
                        <a:rPr lang="nl-NL" sz="1300" b="1" kern="1200">
                          <a:solidFill>
                            <a:schemeClr val="dk1"/>
                          </a:solidFill>
                          <a:effectLst/>
                          <a:latin typeface="Calibri"/>
                          <a:ea typeface="+mn-ea"/>
                          <a:cs typeface="+mn-cs"/>
                        </a:rPr>
                        <a:t>-€ 44.571,57</a:t>
                      </a:r>
                    </a:p>
                  </a:txBody>
                  <a:tcPr marL="9049" marR="9049" marT="9049" marB="43434"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088706574"/>
                  </a:ext>
                </a:extLst>
              </a:tr>
            </a:tbl>
          </a:graphicData>
        </a:graphic>
      </p:graphicFrame>
    </p:spTree>
    <p:extLst>
      <p:ext uri="{BB962C8B-B14F-4D97-AF65-F5344CB8AC3E}">
        <p14:creationId xmlns:p14="http://schemas.microsoft.com/office/powerpoint/2010/main" val="709224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7. </a:t>
            </a:r>
            <a:r>
              <a:rPr lang="nl-BE" sz="2200" b="1" spc="300">
                <a:solidFill>
                  <a:srgbClr val="0070C0"/>
                </a:solidFill>
                <a:latin typeface="Calibri Light"/>
                <a:ea typeface="Calibri Light"/>
                <a:cs typeface="Calibri Light"/>
              </a:rPr>
              <a:t>Financiële terugblik 2023</a:t>
            </a:r>
          </a:p>
        </p:txBody>
      </p:sp>
      <p:sp>
        <p:nvSpPr>
          <p:cNvPr id="6" name="Tekstvak 5">
            <a:extLst>
              <a:ext uri="{FF2B5EF4-FFF2-40B4-BE49-F238E27FC236}">
                <a16:creationId xmlns:a16="http://schemas.microsoft.com/office/drawing/2014/main" id="{09B114EB-AB7F-FE35-7580-170D57828797}"/>
              </a:ext>
            </a:extLst>
          </p:cNvPr>
          <p:cNvSpPr txBox="1"/>
          <p:nvPr/>
        </p:nvSpPr>
        <p:spPr>
          <a:xfrm>
            <a:off x="0" y="731639"/>
            <a:ext cx="12192000" cy="369332"/>
          </a:xfrm>
          <a:prstGeom prst="rect">
            <a:avLst/>
          </a:prstGeom>
          <a:noFill/>
        </p:spPr>
        <p:txBody>
          <a:bodyPr wrap="square" lIns="91440" tIns="45720" rIns="91440" bIns="45720" rtlCol="0" anchor="t">
            <a:spAutoFit/>
          </a:bodyPr>
          <a:lstStyle/>
          <a:p>
            <a:pPr algn="ctr"/>
            <a:r>
              <a:rPr lang="nl-BE">
                <a:solidFill>
                  <a:srgbClr val="0070C0"/>
                </a:solidFill>
              </a:rPr>
              <a:t>Begroting – voorgelegd en goedgekeurd op de AV: 25/03/2023</a:t>
            </a:r>
          </a:p>
        </p:txBody>
      </p:sp>
      <p:graphicFrame>
        <p:nvGraphicFramePr>
          <p:cNvPr id="5" name="Tabel 4">
            <a:extLst>
              <a:ext uri="{FF2B5EF4-FFF2-40B4-BE49-F238E27FC236}">
                <a16:creationId xmlns:a16="http://schemas.microsoft.com/office/drawing/2014/main" id="{3B04A2E3-E52F-98B6-CA9A-AE118D6BFB72}"/>
              </a:ext>
            </a:extLst>
          </p:cNvPr>
          <p:cNvGraphicFramePr>
            <a:graphicFrameLocks noGrp="1"/>
          </p:cNvGraphicFramePr>
          <p:nvPr>
            <p:extLst>
              <p:ext uri="{D42A27DB-BD31-4B8C-83A1-F6EECF244321}">
                <p14:modId xmlns:p14="http://schemas.microsoft.com/office/powerpoint/2010/main" val="3268460424"/>
              </p:ext>
            </p:extLst>
          </p:nvPr>
        </p:nvGraphicFramePr>
        <p:xfrm>
          <a:off x="4042359" y="1679007"/>
          <a:ext cx="4110489" cy="1266824"/>
        </p:xfrm>
        <a:graphic>
          <a:graphicData uri="http://schemas.openxmlformats.org/drawingml/2006/table">
            <a:tbl>
              <a:tblPr bandRow="1">
                <a:tableStyleId>{5C22544A-7EE6-4342-B048-85BDC9FD1C3A}</a:tableStyleId>
              </a:tblPr>
              <a:tblGrid>
                <a:gridCol w="1233234">
                  <a:extLst>
                    <a:ext uri="{9D8B030D-6E8A-4147-A177-3AD203B41FA5}">
                      <a16:colId xmlns:a16="http://schemas.microsoft.com/office/drawing/2014/main" val="1685278460"/>
                    </a:ext>
                  </a:extLst>
                </a:gridCol>
                <a:gridCol w="1403684">
                  <a:extLst>
                    <a:ext uri="{9D8B030D-6E8A-4147-A177-3AD203B41FA5}">
                      <a16:colId xmlns:a16="http://schemas.microsoft.com/office/drawing/2014/main" val="2566720136"/>
                    </a:ext>
                  </a:extLst>
                </a:gridCol>
                <a:gridCol w="1473571">
                  <a:extLst>
                    <a:ext uri="{9D8B030D-6E8A-4147-A177-3AD203B41FA5}">
                      <a16:colId xmlns:a16="http://schemas.microsoft.com/office/drawing/2014/main" val="434014763"/>
                    </a:ext>
                  </a:extLst>
                </a:gridCol>
              </a:tblGrid>
              <a:tr h="200025">
                <a:tc>
                  <a:txBody>
                    <a:bodyPr/>
                    <a:lstStyle/>
                    <a:p>
                      <a:pPr lvl="0">
                        <a:buNone/>
                      </a:pPr>
                      <a:endParaRPr lang="nl-BE" sz="1300" b="1">
                        <a:effectLst/>
                        <a:latin typeface="Calibri"/>
                      </a:endParaRPr>
                    </a:p>
                  </a:txBody>
                  <a:tcPr marL="9524" marR="9524" marT="9524" anchor="b">
                    <a:lnL w="0">
                      <a:noFill/>
                    </a:lnL>
                    <a:lnR w="0">
                      <a:noFill/>
                    </a:lnR>
                    <a:lnT w="0">
                      <a:noFill/>
                    </a:lnT>
                    <a:lnB w="0">
                      <a:noFill/>
                    </a:lnB>
                    <a:noFill/>
                  </a:tcPr>
                </a:tc>
                <a:tc>
                  <a:txBody>
                    <a:bodyPr/>
                    <a:lstStyle/>
                    <a:p>
                      <a:pPr lvl="0" algn="ctr">
                        <a:buNone/>
                      </a:pPr>
                      <a:r>
                        <a:rPr lang="nl-BE" sz="1300" b="1">
                          <a:effectLst/>
                          <a:latin typeface="Calibri"/>
                        </a:rPr>
                        <a:t>Begroot</a:t>
                      </a:r>
                    </a:p>
                  </a:txBody>
                  <a:tcPr marL="9524" marR="9524" marT="9524" anchor="b">
                    <a:lnL w="0">
                      <a:noFill/>
                    </a:lnL>
                    <a:lnR w="0" cap="flat" cmpd="sng" algn="ctr">
                      <a:noFill/>
                      <a:prstDash val="solid"/>
                      <a:round/>
                      <a:headEnd type="none" w="med" len="med"/>
                      <a:tailEnd type="none" w="med" len="med"/>
                    </a:lnR>
                    <a:lnT w="0">
                      <a:noFill/>
                    </a:lnT>
                    <a:lnB w="0">
                      <a:noFill/>
                    </a:lnB>
                    <a:noFill/>
                  </a:tcPr>
                </a:tc>
                <a:tc>
                  <a:txBody>
                    <a:bodyPr/>
                    <a:lstStyle/>
                    <a:p>
                      <a:pPr lvl="0" algn="ctr">
                        <a:buNone/>
                      </a:pPr>
                      <a:r>
                        <a:rPr lang="nl-BE" sz="1300" b="1">
                          <a:effectLst/>
                          <a:latin typeface="Calibri"/>
                        </a:rPr>
                        <a:t>Resultaat</a:t>
                      </a:r>
                    </a:p>
                  </a:txBody>
                  <a:tcPr marL="9524" marR="9524" marT="9524" anchor="b">
                    <a:lnL w="0">
                      <a:noFill/>
                    </a:lnL>
                    <a:lnR w="0">
                      <a:noFill/>
                    </a:lnR>
                    <a:lnT w="0">
                      <a:noFill/>
                    </a:lnT>
                    <a:lnB w="0">
                      <a:noFill/>
                    </a:lnB>
                    <a:noFill/>
                  </a:tcPr>
                </a:tc>
                <a:extLst>
                  <a:ext uri="{0D108BD9-81ED-4DB2-BD59-A6C34878D82A}">
                    <a16:rowId xmlns:a16="http://schemas.microsoft.com/office/drawing/2014/main" val="1699241654"/>
                  </a:ext>
                </a:extLst>
              </a:tr>
              <a:tr h="200025">
                <a:tc>
                  <a:txBody>
                    <a:bodyPr/>
                    <a:lstStyle/>
                    <a:p>
                      <a:pPr fontAlgn="base"/>
                      <a:r>
                        <a:rPr lang="nl-BE" sz="1300" b="1">
                          <a:effectLst/>
                          <a:latin typeface="Calibri"/>
                        </a:rPr>
                        <a:t>Opbrengsten:</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fontAlgn="base"/>
                      <a:r>
                        <a:rPr lang="nl-BE" sz="1300">
                          <a:solidFill>
                            <a:srgbClr val="00B050"/>
                          </a:solidFill>
                          <a:effectLst/>
                          <a:latin typeface="Calibri"/>
                        </a:rPr>
                        <a:t>€ 1.543.692,74</a:t>
                      </a:r>
                      <a:endParaRPr lang="nl-BE">
                        <a:solidFill>
                          <a:srgbClr val="00B050"/>
                        </a:solidFill>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r>
                        <a:rPr lang="nl-NL" sz="1300" b="0" i="0" u="none" strike="noStrike" noProof="0">
                          <a:solidFill>
                            <a:srgbClr val="00B050"/>
                          </a:solidFill>
                          <a:effectLst/>
                          <a:latin typeface="Calibri"/>
                        </a:rPr>
                        <a:t>€ 1.523.692,83</a:t>
                      </a:r>
                      <a:endParaRPr lang="nl-NL">
                        <a:solidFill>
                          <a:srgbClr val="00B050"/>
                        </a:solidFill>
                      </a:endParaRPr>
                    </a:p>
                  </a:txBody>
                  <a:tcPr marL="9524" marR="9524" marT="9524" anchor="b">
                    <a:lnL w="0">
                      <a:noFill/>
                    </a:lnL>
                    <a:lnR w="0">
                      <a:noFill/>
                    </a:lnR>
                    <a:lnT w="0">
                      <a:noFill/>
                    </a:lnT>
                    <a:lnB w="0">
                      <a:noFill/>
                    </a:lnB>
                    <a:noFill/>
                  </a:tcPr>
                </a:tc>
                <a:extLst>
                  <a:ext uri="{0D108BD9-81ED-4DB2-BD59-A6C34878D82A}">
                    <a16:rowId xmlns:a16="http://schemas.microsoft.com/office/drawing/2014/main" val="2962313976"/>
                  </a:ext>
                </a:extLst>
              </a:tr>
              <a:tr h="200025">
                <a:tc>
                  <a:txBody>
                    <a:bodyPr/>
                    <a:lstStyle/>
                    <a:p>
                      <a:pPr fontAlgn="base"/>
                      <a:r>
                        <a:rPr lang="nl-BE" sz="1300" b="1">
                          <a:effectLst/>
                          <a:latin typeface="Calibri"/>
                        </a:rPr>
                        <a:t>Uitgaven:</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fontAlgn="base"/>
                      <a:r>
                        <a:rPr lang="nl-BE" sz="1300">
                          <a:solidFill>
                            <a:srgbClr val="FF0000"/>
                          </a:solidFill>
                          <a:effectLst/>
                          <a:latin typeface="Calibri"/>
                        </a:rPr>
                        <a:t>€ 1.593.158,91</a:t>
                      </a:r>
                      <a:endParaRPr lang="nl-BE">
                        <a:solidFill>
                          <a:srgbClr val="FF0000"/>
                        </a:solidFill>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r>
                        <a:rPr lang="nl-NL" sz="1300" b="0" i="0" u="none" strike="noStrike" noProof="0">
                          <a:solidFill>
                            <a:srgbClr val="FF0000"/>
                          </a:solidFill>
                          <a:effectLst/>
                          <a:latin typeface="Calibri"/>
                        </a:rPr>
                        <a:t>€ 1.568.264,40</a:t>
                      </a:r>
                      <a:endParaRPr lang="nl-NL">
                        <a:solidFill>
                          <a:srgbClr val="FF0000"/>
                        </a:solidFill>
                      </a:endParaRPr>
                    </a:p>
                  </a:txBody>
                  <a:tcPr marL="9524" marR="9524" marT="9524" anchor="b">
                    <a:lnL w="0">
                      <a:noFill/>
                    </a:lnL>
                    <a:lnR w="0">
                      <a:noFill/>
                    </a:lnR>
                    <a:lnT w="0">
                      <a:noFill/>
                    </a:lnT>
                    <a:lnB w="0">
                      <a:noFill/>
                    </a:lnB>
                    <a:noFill/>
                  </a:tcPr>
                </a:tc>
                <a:extLst>
                  <a:ext uri="{0D108BD9-81ED-4DB2-BD59-A6C34878D82A}">
                    <a16:rowId xmlns:a16="http://schemas.microsoft.com/office/drawing/2014/main" val="2342768456"/>
                  </a:ext>
                </a:extLst>
              </a:tr>
              <a:tr h="190500">
                <a:tc>
                  <a:txBody>
                    <a:bodyPr/>
                    <a:lstStyle/>
                    <a:p>
                      <a:pPr fontAlgn="auto"/>
                      <a:endParaRPr lang="nl-BE" sz="1300" b="1">
                        <a:effectLst/>
                        <a:latin typeface="Calibri" panose="020F0502020204030204" pitchFamily="34" charset="0"/>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fontAlgn="auto"/>
                      <a:endParaRPr lang="nl-BE" sz="1300">
                        <a:effectLst/>
                        <a:latin typeface="Calibri" panose="020F0502020204030204" pitchFamily="34" charset="0"/>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endParaRPr lang="nl-BE" sz="1300">
                        <a:effectLst/>
                        <a:latin typeface="Calibri"/>
                      </a:endParaRPr>
                    </a:p>
                  </a:txBody>
                  <a:tcPr marL="9524" marR="9524" marT="9524" anchor="b">
                    <a:lnL w="0">
                      <a:noFill/>
                    </a:lnL>
                    <a:lnR w="0">
                      <a:noFill/>
                    </a:lnR>
                    <a:lnT w="0">
                      <a:noFill/>
                    </a:lnT>
                    <a:lnB w="0">
                      <a:noFill/>
                    </a:lnB>
                    <a:noFill/>
                  </a:tcPr>
                </a:tc>
                <a:extLst>
                  <a:ext uri="{0D108BD9-81ED-4DB2-BD59-A6C34878D82A}">
                    <a16:rowId xmlns:a16="http://schemas.microsoft.com/office/drawing/2014/main" val="995172621"/>
                  </a:ext>
                </a:extLst>
              </a:tr>
              <a:tr h="190500">
                <a:tc>
                  <a:txBody>
                    <a:bodyPr/>
                    <a:lstStyle/>
                    <a:p>
                      <a:pPr fontAlgn="base"/>
                      <a:r>
                        <a:rPr lang="nl-BE" sz="1300" b="1">
                          <a:effectLst/>
                          <a:latin typeface="Calibri"/>
                        </a:rPr>
                        <a:t>Resultaat 2023:</a:t>
                      </a:r>
                      <a:endParaRPr lang="nl-BE">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ctr" fontAlgn="base"/>
                      <a:r>
                        <a:rPr lang="nl-BE" sz="1300" b="0">
                          <a:effectLst/>
                          <a:latin typeface="Calibri"/>
                        </a:rPr>
                        <a:t>- € 49.466,17</a:t>
                      </a:r>
                      <a:endParaRPr lang="nl-BE" b="0">
                        <a:effectLst/>
                        <a:latin typeface="Calibri"/>
                      </a:endParaRPr>
                    </a:p>
                  </a:txBody>
                  <a:tcPr marL="9525" marR="9525" marT="9525" anchor="b">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ctr">
                        <a:buNone/>
                      </a:pPr>
                      <a:r>
                        <a:rPr lang="nl-NL" sz="1300" b="1" i="0" u="none" strike="noStrike" noProof="0">
                          <a:solidFill>
                            <a:schemeClr val="dk1"/>
                          </a:solidFill>
                          <a:effectLst/>
                          <a:latin typeface="Calibri"/>
                        </a:rPr>
                        <a:t>-€ 44.571,57</a:t>
                      </a:r>
                      <a:endParaRPr lang="nl-NL"/>
                    </a:p>
                  </a:txBody>
                  <a:tcPr marL="9524" marR="9524" marT="9524" anchor="b">
                    <a:lnL w="0">
                      <a:noFill/>
                    </a:lnL>
                    <a:lnR w="0">
                      <a:noFill/>
                    </a:lnR>
                    <a:lnT w="0">
                      <a:noFill/>
                    </a:lnT>
                    <a:lnB w="0">
                      <a:noFill/>
                    </a:lnB>
                    <a:noFill/>
                  </a:tcPr>
                </a:tc>
                <a:extLst>
                  <a:ext uri="{0D108BD9-81ED-4DB2-BD59-A6C34878D82A}">
                    <a16:rowId xmlns:a16="http://schemas.microsoft.com/office/drawing/2014/main" val="1298365111"/>
                  </a:ext>
                </a:extLst>
              </a:tr>
            </a:tbl>
          </a:graphicData>
        </a:graphic>
      </p:graphicFrame>
      <p:graphicFrame>
        <p:nvGraphicFramePr>
          <p:cNvPr id="9" name="Tabel 8">
            <a:extLst>
              <a:ext uri="{FF2B5EF4-FFF2-40B4-BE49-F238E27FC236}">
                <a16:creationId xmlns:a16="http://schemas.microsoft.com/office/drawing/2014/main" id="{6F374F44-C820-AB47-EA43-B9FB7255BCC7}"/>
              </a:ext>
            </a:extLst>
          </p:cNvPr>
          <p:cNvGraphicFramePr>
            <a:graphicFrameLocks noGrp="1"/>
          </p:cNvGraphicFramePr>
          <p:nvPr>
            <p:extLst>
              <p:ext uri="{D42A27DB-BD31-4B8C-83A1-F6EECF244321}">
                <p14:modId xmlns:p14="http://schemas.microsoft.com/office/powerpoint/2010/main" val="3328474885"/>
              </p:ext>
            </p:extLst>
          </p:nvPr>
        </p:nvGraphicFramePr>
        <p:xfrm>
          <a:off x="3358815" y="3328737"/>
          <a:ext cx="5463673" cy="1658620"/>
        </p:xfrm>
        <a:graphic>
          <a:graphicData uri="http://schemas.openxmlformats.org/drawingml/2006/table">
            <a:tbl>
              <a:tblPr bandRow="1">
                <a:tableStyleId>{5C22544A-7EE6-4342-B048-85BDC9FD1C3A}</a:tableStyleId>
              </a:tblPr>
              <a:tblGrid>
                <a:gridCol w="3990473">
                  <a:extLst>
                    <a:ext uri="{9D8B030D-6E8A-4147-A177-3AD203B41FA5}">
                      <a16:colId xmlns:a16="http://schemas.microsoft.com/office/drawing/2014/main" val="2176184427"/>
                    </a:ext>
                  </a:extLst>
                </a:gridCol>
                <a:gridCol w="1473200">
                  <a:extLst>
                    <a:ext uri="{9D8B030D-6E8A-4147-A177-3AD203B41FA5}">
                      <a16:colId xmlns:a16="http://schemas.microsoft.com/office/drawing/2014/main" val="2120898378"/>
                    </a:ext>
                  </a:extLst>
                </a:gridCol>
              </a:tblGrid>
              <a:tr h="183515">
                <a:tc>
                  <a:txBody>
                    <a:bodyPr/>
                    <a:lstStyle/>
                    <a:p>
                      <a:pPr algn="l" fontAlgn="b"/>
                      <a:r>
                        <a:rPr lang="nl-NL" sz="1100" b="1" i="0" u="none" strike="noStrike">
                          <a:solidFill>
                            <a:srgbClr val="000000"/>
                          </a:solidFill>
                          <a:effectLst/>
                          <a:latin typeface="Calibri"/>
                        </a:rPr>
                        <a:t>Onttrekkingen bestemde fondsen</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l" fontAlgn="b"/>
                      <a:endParaRPr lang="nl-NL" sz="11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63167176"/>
                  </a:ext>
                </a:extLst>
              </a:tr>
              <a:tr h="183515">
                <a:tc>
                  <a:txBody>
                    <a:bodyPr/>
                    <a:lstStyle/>
                    <a:p>
                      <a:pPr algn="r" fontAlgn="b"/>
                      <a:endParaRPr lang="nl-NL" sz="1100" b="0" i="0" u="none" strike="noStrike">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b"/>
                      <a:endParaRPr lang="nl-NL" sz="11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274446114"/>
                  </a:ext>
                </a:extLst>
              </a:tr>
              <a:tr h="183515">
                <a:tc>
                  <a:txBody>
                    <a:bodyPr/>
                    <a:lstStyle/>
                    <a:p>
                      <a:pPr algn="l" fontAlgn="b"/>
                      <a:r>
                        <a:rPr lang="nl-NL" sz="1100" b="1" i="0" u="none" strike="noStrike" dirty="0">
                          <a:solidFill>
                            <a:srgbClr val="000000"/>
                          </a:solidFill>
                          <a:effectLst/>
                          <a:latin typeface="Calibri"/>
                        </a:rPr>
                        <a:t>Bestemd fonds investeringen</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nl-NL" sz="1100" b="0" i="0" u="none" strike="noStrike">
                          <a:solidFill>
                            <a:srgbClr val="000000"/>
                          </a:solidFill>
                          <a:effectLst/>
                          <a:highlight>
                            <a:srgbClr val="DDEBF7"/>
                          </a:highlight>
                          <a:latin typeface="Calibri"/>
                        </a:rPr>
                        <a:t>€ 15.000,00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DDEBF7"/>
                    </a:solidFill>
                  </a:tcPr>
                </a:tc>
                <a:extLst>
                  <a:ext uri="{0D108BD9-81ED-4DB2-BD59-A6C34878D82A}">
                    <a16:rowId xmlns:a16="http://schemas.microsoft.com/office/drawing/2014/main" val="1524400576"/>
                  </a:ext>
                </a:extLst>
              </a:tr>
              <a:tr h="183515">
                <a:tc>
                  <a:txBody>
                    <a:bodyPr/>
                    <a:lstStyle/>
                    <a:p>
                      <a:pPr algn="l" fontAlgn="b"/>
                      <a:r>
                        <a:rPr lang="nl-NL" sz="1100" b="1" i="0" u="none" strike="noStrike" dirty="0">
                          <a:solidFill>
                            <a:srgbClr val="000000"/>
                          </a:solidFill>
                          <a:effectLst/>
                          <a:latin typeface="Calibri"/>
                        </a:rPr>
                        <a:t>Bestemd fonds jeugdsport</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nl-NL" sz="1100" b="0" i="0" u="none" strike="noStrike">
                          <a:solidFill>
                            <a:srgbClr val="000000"/>
                          </a:solidFill>
                          <a:effectLst/>
                          <a:highlight>
                            <a:srgbClr val="FCE4D6"/>
                          </a:highlight>
                          <a:latin typeface="Calibri"/>
                        </a:rPr>
                        <a:t>€ 10.000,00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CE4D6"/>
                    </a:solidFill>
                  </a:tcPr>
                </a:tc>
                <a:extLst>
                  <a:ext uri="{0D108BD9-81ED-4DB2-BD59-A6C34878D82A}">
                    <a16:rowId xmlns:a16="http://schemas.microsoft.com/office/drawing/2014/main" val="2243561648"/>
                  </a:ext>
                </a:extLst>
              </a:tr>
              <a:tr h="183515">
                <a:tc>
                  <a:txBody>
                    <a:bodyPr/>
                    <a:lstStyle/>
                    <a:p>
                      <a:pPr algn="l" fontAlgn="b"/>
                      <a:r>
                        <a:rPr lang="nl-NL" sz="1100" b="1" i="0" u="none" strike="noStrike">
                          <a:solidFill>
                            <a:srgbClr val="000000"/>
                          </a:solidFill>
                          <a:effectLst/>
                          <a:latin typeface="Calibri"/>
                        </a:rPr>
                        <a:t>Bestemd fonds investeringen informatica en techniek</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nl-NL" sz="1100" b="0" i="0" u="none" strike="noStrike">
                          <a:solidFill>
                            <a:srgbClr val="000000"/>
                          </a:solidFill>
                          <a:effectLst/>
                          <a:highlight>
                            <a:srgbClr val="FFF2CC"/>
                          </a:highlight>
                          <a:latin typeface="Calibri"/>
                        </a:rPr>
                        <a:t>€ 10.000,00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val="973139808"/>
                  </a:ext>
                </a:extLst>
              </a:tr>
              <a:tr h="190500">
                <a:tc>
                  <a:txBody>
                    <a:bodyPr/>
                    <a:lstStyle/>
                    <a:p>
                      <a:pPr algn="l" fontAlgn="b"/>
                      <a:r>
                        <a:rPr lang="nl-NL" sz="1100" b="1" i="0" u="none" strike="noStrike">
                          <a:solidFill>
                            <a:srgbClr val="000000"/>
                          </a:solidFill>
                          <a:effectLst/>
                          <a:latin typeface="Calibri"/>
                        </a:rPr>
                        <a:t>Bestemd fonds clubondersteuning</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nl-NL" sz="1100" b="0" i="0" u="none" strike="noStrike">
                          <a:solidFill>
                            <a:srgbClr val="000000"/>
                          </a:solidFill>
                          <a:effectLst/>
                          <a:highlight>
                            <a:srgbClr val="E2EFDA"/>
                          </a:highlight>
                          <a:latin typeface="Calibri"/>
                        </a:rPr>
                        <a:t>€ 5.000,00</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730866924"/>
                  </a:ext>
                </a:extLst>
              </a:tr>
              <a:tr h="183515">
                <a:tc>
                  <a:txBody>
                    <a:bodyPr/>
                    <a:lstStyle/>
                    <a:p>
                      <a:pPr algn="l" fontAlgn="b"/>
                      <a:r>
                        <a:rPr lang="nl-NL" sz="1100" b="1" i="0" u="none" strike="noStrike">
                          <a:solidFill>
                            <a:srgbClr val="000000"/>
                          </a:solidFill>
                          <a:effectLst/>
                          <a:latin typeface="Calibri"/>
                        </a:rPr>
                        <a:t>Bestemd fonds innovatie</a:t>
                      </a: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r>
                        <a:rPr lang="nl-NL" sz="1100" b="0" i="0" u="none" strike="noStrike">
                          <a:solidFill>
                            <a:srgbClr val="000000"/>
                          </a:solidFill>
                          <a:effectLst/>
                          <a:highlight>
                            <a:srgbClr val="EDEDED"/>
                          </a:highlight>
                          <a:latin typeface="Calibri"/>
                        </a:rPr>
                        <a:t>€ 4.571,57</a:t>
                      </a: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val="3137648011"/>
                  </a:ext>
                </a:extLst>
              </a:tr>
              <a:tr h="183515">
                <a:tc>
                  <a:txBody>
                    <a:bodyPr/>
                    <a:lstStyle/>
                    <a:p>
                      <a:pPr algn="r" fontAlgn="b"/>
                      <a:endParaRPr lang="nl-NL" sz="1100" b="0" i="0" u="none" strike="noStrike">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b"/>
                      <a:endParaRPr lang="nl-NL" sz="11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477728593"/>
                  </a:ext>
                </a:extLst>
              </a:tr>
              <a:tr h="183515">
                <a:tc>
                  <a:txBody>
                    <a:bodyPr/>
                    <a:lstStyle/>
                    <a:p>
                      <a:pPr algn="l" fontAlgn="b"/>
                      <a:r>
                        <a:rPr lang="nl-NL" sz="1100" b="1" i="0" u="none" strike="noStrike">
                          <a:solidFill>
                            <a:srgbClr val="000000"/>
                          </a:solidFill>
                          <a:effectLst/>
                          <a:latin typeface="Calibri"/>
                        </a:rPr>
                        <a:t>Over te dragen winsten / verliezen</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r>
                        <a:rPr lang="nl-NL" sz="1100" b="1" i="0" u="none" strike="noStrike" dirty="0">
                          <a:solidFill>
                            <a:srgbClr val="00B050"/>
                          </a:solidFill>
                          <a:effectLst/>
                          <a:latin typeface="Calibri"/>
                        </a:rPr>
                        <a:t>€ 0,00</a:t>
                      </a: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8780570"/>
                  </a:ext>
                </a:extLst>
              </a:tr>
            </a:tbl>
          </a:graphicData>
        </a:graphic>
      </p:graphicFrame>
    </p:spTree>
    <p:extLst>
      <p:ext uri="{BB962C8B-B14F-4D97-AF65-F5344CB8AC3E}">
        <p14:creationId xmlns:p14="http://schemas.microsoft.com/office/powerpoint/2010/main" val="115951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7. </a:t>
            </a:r>
            <a:r>
              <a:rPr lang="nl-BE" sz="2200" b="1" spc="300">
                <a:solidFill>
                  <a:srgbClr val="0070C0"/>
                </a:solidFill>
                <a:latin typeface="Calibri Light"/>
                <a:ea typeface="Calibri Light"/>
                <a:cs typeface="Calibri Light"/>
              </a:rPr>
              <a:t>Financiële terugblik 2023</a:t>
            </a:r>
          </a:p>
        </p:txBody>
      </p:sp>
      <p:sp>
        <p:nvSpPr>
          <p:cNvPr id="6" name="Tekstvak 5">
            <a:extLst>
              <a:ext uri="{FF2B5EF4-FFF2-40B4-BE49-F238E27FC236}">
                <a16:creationId xmlns:a16="http://schemas.microsoft.com/office/drawing/2014/main" id="{09B114EB-AB7F-FE35-7580-170D57828797}"/>
              </a:ext>
            </a:extLst>
          </p:cNvPr>
          <p:cNvSpPr txBox="1"/>
          <p:nvPr/>
        </p:nvSpPr>
        <p:spPr>
          <a:xfrm>
            <a:off x="0" y="731639"/>
            <a:ext cx="12192000" cy="369332"/>
          </a:xfrm>
          <a:prstGeom prst="rect">
            <a:avLst/>
          </a:prstGeom>
          <a:noFill/>
        </p:spPr>
        <p:txBody>
          <a:bodyPr wrap="square" lIns="91440" tIns="45720" rIns="91440" bIns="45720" rtlCol="0" anchor="t">
            <a:spAutoFit/>
          </a:bodyPr>
          <a:lstStyle/>
          <a:p>
            <a:pPr algn="ctr"/>
            <a:r>
              <a:rPr lang="nl-BE">
                <a:solidFill>
                  <a:srgbClr val="0070C0"/>
                </a:solidFill>
              </a:rPr>
              <a:t>Begroting – voorgelegd en goedgekeurd op de AV: 25/03/2023</a:t>
            </a:r>
          </a:p>
        </p:txBody>
      </p:sp>
      <p:graphicFrame>
        <p:nvGraphicFramePr>
          <p:cNvPr id="3" name="Tabel 2">
            <a:extLst>
              <a:ext uri="{FF2B5EF4-FFF2-40B4-BE49-F238E27FC236}">
                <a16:creationId xmlns:a16="http://schemas.microsoft.com/office/drawing/2014/main" id="{AEE12B34-E972-0A2F-9398-56C153856BB9}"/>
              </a:ext>
            </a:extLst>
          </p:cNvPr>
          <p:cNvGraphicFramePr>
            <a:graphicFrameLocks noGrp="1"/>
          </p:cNvGraphicFramePr>
          <p:nvPr>
            <p:extLst>
              <p:ext uri="{D42A27DB-BD31-4B8C-83A1-F6EECF244321}">
                <p14:modId xmlns:p14="http://schemas.microsoft.com/office/powerpoint/2010/main" val="900077805"/>
              </p:ext>
            </p:extLst>
          </p:nvPr>
        </p:nvGraphicFramePr>
        <p:xfrm>
          <a:off x="1714166" y="1841182"/>
          <a:ext cx="8748955" cy="3343275"/>
        </p:xfrm>
        <a:graphic>
          <a:graphicData uri="http://schemas.openxmlformats.org/drawingml/2006/table">
            <a:tbl>
              <a:tblPr bandRow="1">
                <a:tableStyleId>{5C22544A-7EE6-4342-B048-85BDC9FD1C3A}</a:tableStyleId>
              </a:tblPr>
              <a:tblGrid>
                <a:gridCol w="1968499">
                  <a:extLst>
                    <a:ext uri="{9D8B030D-6E8A-4147-A177-3AD203B41FA5}">
                      <a16:colId xmlns:a16="http://schemas.microsoft.com/office/drawing/2014/main" val="2604611070"/>
                    </a:ext>
                  </a:extLst>
                </a:gridCol>
                <a:gridCol w="1493921">
                  <a:extLst>
                    <a:ext uri="{9D8B030D-6E8A-4147-A177-3AD203B41FA5}">
                      <a16:colId xmlns:a16="http://schemas.microsoft.com/office/drawing/2014/main" val="3761112349"/>
                    </a:ext>
                  </a:extLst>
                </a:gridCol>
                <a:gridCol w="1947776">
                  <a:extLst>
                    <a:ext uri="{9D8B030D-6E8A-4147-A177-3AD203B41FA5}">
                      <a16:colId xmlns:a16="http://schemas.microsoft.com/office/drawing/2014/main" val="3648492568"/>
                    </a:ext>
                  </a:extLst>
                </a:gridCol>
                <a:gridCol w="160420">
                  <a:extLst>
                    <a:ext uri="{9D8B030D-6E8A-4147-A177-3AD203B41FA5}">
                      <a16:colId xmlns:a16="http://schemas.microsoft.com/office/drawing/2014/main" val="1361687391"/>
                    </a:ext>
                  </a:extLst>
                </a:gridCol>
                <a:gridCol w="1002631">
                  <a:extLst>
                    <a:ext uri="{9D8B030D-6E8A-4147-A177-3AD203B41FA5}">
                      <a16:colId xmlns:a16="http://schemas.microsoft.com/office/drawing/2014/main" val="1109717585"/>
                    </a:ext>
                  </a:extLst>
                </a:gridCol>
                <a:gridCol w="1092866">
                  <a:extLst>
                    <a:ext uri="{9D8B030D-6E8A-4147-A177-3AD203B41FA5}">
                      <a16:colId xmlns:a16="http://schemas.microsoft.com/office/drawing/2014/main" val="1491099881"/>
                    </a:ext>
                  </a:extLst>
                </a:gridCol>
                <a:gridCol w="1082842">
                  <a:extLst>
                    <a:ext uri="{9D8B030D-6E8A-4147-A177-3AD203B41FA5}">
                      <a16:colId xmlns:a16="http://schemas.microsoft.com/office/drawing/2014/main" val="2782377130"/>
                    </a:ext>
                  </a:extLst>
                </a:gridCol>
              </a:tblGrid>
              <a:tr h="183515">
                <a:tc gridSpan="2">
                  <a:txBody>
                    <a:bodyPr/>
                    <a:lstStyle/>
                    <a:p>
                      <a:pPr algn="l" fontAlgn="b"/>
                      <a:r>
                        <a:rPr lang="nl-NL" sz="1100" b="1" i="0" u="none" strike="noStrike">
                          <a:solidFill>
                            <a:srgbClr val="000000"/>
                          </a:solidFill>
                          <a:effectLst/>
                          <a:latin typeface="Arial"/>
                        </a:rPr>
                        <a:t>BESTEMDE FONDSEN</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nl-NL"/>
                    </a:p>
                  </a:txBody>
                  <a:tcPr/>
                </a:tc>
                <a:tc>
                  <a:txBody>
                    <a:bodyPr/>
                    <a:lstStyle/>
                    <a:p>
                      <a:pPr algn="l" fontAlgn="b"/>
                      <a:endParaRPr lang="nl-NL" sz="1400" b="1" i="0" u="none" strike="noStrike">
                        <a:solidFill>
                          <a:srgbClr val="000000"/>
                        </a:solidFill>
                        <a:effectLst/>
                        <a:latin typeface="Calibri"/>
                      </a:endParaRP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endParaRPr lang="nl-NL" sz="1400" b="1" i="0" u="none" strike="noStrike">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nl-NL" sz="1400" b="1" i="0" u="none" strike="noStrike">
                          <a:solidFill>
                            <a:srgbClr val="000000"/>
                          </a:solidFill>
                          <a:effectLst/>
                          <a:latin typeface="Calibri"/>
                        </a:rPr>
                        <a:t>2022</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nl-NL" sz="1400" b="1" i="0" u="none" strike="noStrike">
                          <a:solidFill>
                            <a:srgbClr val="000000"/>
                          </a:solidFill>
                          <a:effectLst/>
                          <a:latin typeface="Calibri"/>
                        </a:rPr>
                        <a:t>2023</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nl-NL" sz="1400" b="1" i="0" u="none" strike="noStrike">
                          <a:solidFill>
                            <a:srgbClr val="000000"/>
                          </a:solidFill>
                          <a:effectLst/>
                          <a:latin typeface="Calibri"/>
                        </a:rPr>
                        <a:t>2024</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965714"/>
                  </a:ext>
                </a:extLst>
              </a:tr>
              <a:tr h="183515">
                <a:tc gridSpan="2">
                  <a:txBody>
                    <a:bodyPr/>
                    <a:lstStyle/>
                    <a:p>
                      <a:pPr algn="l" fontAlgn="t"/>
                      <a:r>
                        <a:rPr lang="nl-NL" sz="1100" b="1" i="0" u="none" strike="noStrike">
                          <a:solidFill>
                            <a:srgbClr val="000000"/>
                          </a:solidFill>
                          <a:effectLst/>
                          <a:latin typeface="Arial"/>
                        </a:rPr>
                        <a:t>Bestemd fonds investeringen - investeringen</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€ 38.216,40</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DDEBF7"/>
                          </a:highlight>
                          <a:latin typeface="Calibri"/>
                        </a:rPr>
                        <a:t>€ 24.753,09</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DDEBF7"/>
                    </a:solidFill>
                  </a:tcPr>
                </a:tc>
                <a:tc>
                  <a:txBody>
                    <a:bodyPr/>
                    <a:lstStyle/>
                    <a:p>
                      <a:pPr algn="r" fontAlgn="b"/>
                      <a:r>
                        <a:rPr lang="nl-NL" sz="1400" b="0" i="0" u="none" strike="noStrike">
                          <a:solidFill>
                            <a:srgbClr val="000000"/>
                          </a:solidFill>
                          <a:effectLst/>
                          <a:latin typeface="Calibri"/>
                        </a:rPr>
                        <a:t>€ 9.753,10</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53158889"/>
                  </a:ext>
                </a:extLst>
              </a:tr>
              <a:tr h="183515">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€ 24.753,09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highlight>
                            <a:srgbClr val="DDEBF7"/>
                          </a:highlight>
                          <a:latin typeface="Calibri"/>
                        </a:rPr>
                        <a:t>€ 9.753,09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6230089"/>
                  </a:ext>
                </a:extLst>
              </a:tr>
              <a:tr h="183515">
                <a:tc gridSpan="2">
                  <a:txBody>
                    <a:bodyPr/>
                    <a:lstStyle/>
                    <a:p>
                      <a:pPr algn="l" fontAlgn="b"/>
                      <a:r>
                        <a:rPr lang="nl-NL" sz="1100" b="1" i="0" u="none" strike="noStrike" dirty="0">
                          <a:solidFill>
                            <a:srgbClr val="000000"/>
                          </a:solidFill>
                          <a:effectLst/>
                          <a:latin typeface="Arial"/>
                        </a:rPr>
                        <a:t>Bestemd fonds jeugdsport</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€ 77.400,00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FCE4D6"/>
                          </a:highlight>
                          <a:latin typeface="Calibri"/>
                        </a:rPr>
                        <a:t>€ 77.400,00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CE4D6"/>
                    </a:solidFill>
                  </a:tcPr>
                </a:tc>
                <a:tc>
                  <a:txBody>
                    <a:bodyPr/>
                    <a:lstStyle/>
                    <a:p>
                      <a:pPr algn="r" fontAlgn="b"/>
                      <a:r>
                        <a:rPr lang="nl-NL" sz="1400" b="0" i="0" u="none" strike="noStrike">
                          <a:solidFill>
                            <a:srgbClr val="000000"/>
                          </a:solidFill>
                          <a:effectLst/>
                          <a:latin typeface="Calibri"/>
                        </a:rPr>
                        <a:t>€ 67.400,00</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490612256"/>
                  </a:ext>
                </a:extLst>
              </a:tr>
              <a:tr h="183515">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Arial"/>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€ 77.400,00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highlight>
                            <a:srgbClr val="FCE4D6"/>
                          </a:highlight>
                          <a:latin typeface="Calibri"/>
                        </a:rPr>
                        <a:t>€ 67.400,00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CE4D6"/>
                    </a:solid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2688064"/>
                  </a:ext>
                </a:extLst>
              </a:tr>
              <a:tr h="183515">
                <a:tc gridSpan="2">
                  <a:txBody>
                    <a:bodyPr/>
                    <a:lstStyle/>
                    <a:p>
                      <a:pPr algn="l" fontAlgn="b"/>
                      <a:r>
                        <a:rPr lang="nl-NL" sz="1100" b="1" i="0" u="none" strike="noStrike">
                          <a:solidFill>
                            <a:srgbClr val="000000"/>
                          </a:solidFill>
                          <a:effectLst/>
                          <a:latin typeface="Arial"/>
                        </a:rPr>
                        <a:t>Bestemd fonds investering informatica en techniek</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€ 37.250,00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FFF2CC"/>
                          </a:highlight>
                          <a:latin typeface="Calibri"/>
                        </a:rPr>
                        <a:t>€ 37.250,00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2CC"/>
                    </a:solidFill>
                  </a:tcPr>
                </a:tc>
                <a:tc>
                  <a:txBody>
                    <a:bodyPr/>
                    <a:lstStyle/>
                    <a:p>
                      <a:pPr algn="r" fontAlgn="b"/>
                      <a:r>
                        <a:rPr lang="nl-NL" sz="1400" b="0" i="0" u="none" strike="noStrike">
                          <a:solidFill>
                            <a:srgbClr val="000000"/>
                          </a:solidFill>
                          <a:effectLst/>
                          <a:latin typeface="Calibri"/>
                        </a:rPr>
                        <a:t>€ 27.250,00</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310443029"/>
                  </a:ext>
                </a:extLst>
              </a:tr>
              <a:tr h="183515">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€ 37.250,00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highlight>
                            <a:srgbClr val="FFF2CC"/>
                          </a:highlight>
                          <a:latin typeface="Calibri"/>
                        </a:rPr>
                        <a:t>€ 27.250,00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2CC"/>
                    </a:solid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8587418"/>
                  </a:ext>
                </a:extLst>
              </a:tr>
              <a:tr h="190500">
                <a:tc gridSpan="2">
                  <a:txBody>
                    <a:bodyPr/>
                    <a:lstStyle/>
                    <a:p>
                      <a:pPr algn="l" fontAlgn="b"/>
                      <a:r>
                        <a:rPr lang="nl-NL" sz="1100" b="1" i="0" u="none" strike="noStrike">
                          <a:solidFill>
                            <a:srgbClr val="000000"/>
                          </a:solidFill>
                          <a:effectLst/>
                          <a:latin typeface="Arial"/>
                        </a:rPr>
                        <a:t>Bestemd fonds clubondersteuning</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€ 35.000,00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E2EFDA"/>
                          </a:highlight>
                          <a:latin typeface="Calibri"/>
                        </a:rPr>
                        <a:t>€ 35.000,00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E2EFDA"/>
                    </a:solidFill>
                  </a:tcPr>
                </a:tc>
                <a:tc>
                  <a:txBody>
                    <a:bodyPr/>
                    <a:lstStyle/>
                    <a:p>
                      <a:pPr algn="r" fontAlgn="b"/>
                      <a:r>
                        <a:rPr lang="nl-NL" sz="1400" b="0" i="0" u="none" strike="noStrike">
                          <a:solidFill>
                            <a:srgbClr val="000000"/>
                          </a:solidFill>
                          <a:effectLst/>
                          <a:latin typeface="Calibri"/>
                        </a:rPr>
                        <a:t>€ 30.000,00</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4267270467"/>
                  </a:ext>
                </a:extLst>
              </a:tr>
              <a:tr h="190500">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Arial"/>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€ 35.000,00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highlight>
                            <a:srgbClr val="E2EFDA"/>
                          </a:highlight>
                          <a:latin typeface="Calibri"/>
                        </a:rPr>
                        <a:t>€ 30.000,00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2EFDA"/>
                    </a:solid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3255431"/>
                  </a:ext>
                </a:extLst>
              </a:tr>
              <a:tr h="183515">
                <a:tc gridSpan="2">
                  <a:txBody>
                    <a:bodyPr/>
                    <a:lstStyle/>
                    <a:p>
                      <a:pPr algn="l" fontAlgn="b"/>
                      <a:r>
                        <a:rPr lang="nl-NL" sz="1100" b="1" i="0" u="none" strike="noStrike">
                          <a:solidFill>
                            <a:srgbClr val="000000"/>
                          </a:solidFill>
                          <a:effectLst/>
                          <a:latin typeface="Arial"/>
                        </a:rPr>
                        <a:t>Bestemd fonds innovatie</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€ 35.000,00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EDEDED"/>
                          </a:highlight>
                          <a:latin typeface="Calibri"/>
                        </a:rPr>
                        <a:t>€ 35.000,00</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EDEDED"/>
                    </a:solidFill>
                  </a:tcPr>
                </a:tc>
                <a:tc>
                  <a:txBody>
                    <a:bodyPr/>
                    <a:lstStyle/>
                    <a:p>
                      <a:pPr algn="r" fontAlgn="b"/>
                      <a:r>
                        <a:rPr lang="nl-NL" sz="1400" b="0" i="0" u="none" strike="noStrike">
                          <a:solidFill>
                            <a:srgbClr val="000000"/>
                          </a:solidFill>
                          <a:effectLst/>
                          <a:latin typeface="Calibri"/>
                        </a:rPr>
                        <a:t>€ 30.428,43</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42775426"/>
                  </a:ext>
                </a:extLst>
              </a:tr>
              <a:tr h="183515">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nl-NL" sz="1100" b="0" i="0" u="none" strike="noStrike">
                        <a:solidFill>
                          <a:srgbClr val="000000"/>
                        </a:solidFill>
                        <a:effectLst/>
                        <a:latin typeface="Arial"/>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€ 35.000,00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highlight>
                            <a:srgbClr val="EDEDED"/>
                          </a:highlight>
                          <a:latin typeface="Calibri"/>
                        </a:rPr>
                        <a:t>€ 30.428,43</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EDEDED"/>
                    </a:solid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756944"/>
                  </a:ext>
                </a:extLst>
              </a:tr>
              <a:tr h="190500">
                <a:tc gridSpan="2">
                  <a:txBody>
                    <a:bodyPr/>
                    <a:lstStyle/>
                    <a:p>
                      <a:pPr algn="l" fontAlgn="b"/>
                      <a:r>
                        <a:rPr lang="nl-NL" sz="1100" b="1" i="0" u="none" strike="noStrike">
                          <a:solidFill>
                            <a:srgbClr val="000000"/>
                          </a:solidFill>
                          <a:effectLst/>
                          <a:latin typeface="Arial"/>
                        </a:rPr>
                        <a:t>Bestemd fonds sociaal passief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onttrekking</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€ 126.716,53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€ 126.716,53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€ 126.716,53</a:t>
                      </a: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523222865"/>
                  </a:ext>
                </a:extLst>
              </a:tr>
              <a:tr h="190500">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onttrekking</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€ 126.716,53</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lvl="0" algn="r">
                        <a:buNone/>
                      </a:pPr>
                      <a:r>
                        <a:rPr lang="nl-NL" sz="1400" b="0" i="0" u="none" strike="noStrike" noProof="0">
                          <a:solidFill>
                            <a:srgbClr val="000000"/>
                          </a:solidFill>
                          <a:effectLst/>
                          <a:latin typeface="Calibri"/>
                        </a:rPr>
                        <a:t>€ 126.716,53</a:t>
                      </a:r>
                      <a:endParaRPr lang="nl-NL"/>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4270759"/>
                  </a:ext>
                </a:extLst>
              </a:tr>
              <a:tr h="190500">
                <a:tc gridSpan="2">
                  <a:txBody>
                    <a:bodyPr/>
                    <a:lstStyle/>
                    <a:p>
                      <a:pPr algn="l" fontAlgn="b"/>
                      <a:r>
                        <a:rPr lang="nl-NL" sz="1100" b="1" i="0" u="none" strike="noStrike">
                          <a:solidFill>
                            <a:srgbClr val="000000"/>
                          </a:solidFill>
                          <a:effectLst/>
                          <a:latin typeface="Arial"/>
                        </a:rPr>
                        <a:t>OVERGEDRAGEN WINST/VERLIES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nl-NL"/>
                    </a:p>
                  </a:txBody>
                  <a:tcPr/>
                </a:tc>
                <a:tc>
                  <a:txBody>
                    <a:bodyPr/>
                    <a:lstStyle/>
                    <a:p>
                      <a:pPr algn="ctr" fontAlgn="b"/>
                      <a:r>
                        <a:rPr lang="nl-NL" sz="1400" b="0" i="0" u="none" strike="noStrike">
                          <a:solidFill>
                            <a:srgbClr val="000000"/>
                          </a:solidFill>
                          <a:effectLst/>
                          <a:latin typeface="Calibri"/>
                        </a:rPr>
                        <a:t>voor overdraging</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latin typeface="Calibri"/>
                        </a:rPr>
                        <a:t>€ 207.607,07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nl-NL" sz="1400" b="0" i="0" u="none" strike="noStrike">
                          <a:solidFill>
                            <a:srgbClr val="000000"/>
                          </a:solidFill>
                          <a:effectLst/>
                          <a:highlight>
                            <a:srgbClr val="EDEDED"/>
                          </a:highlight>
                          <a:latin typeface="Calibri"/>
                        </a:rPr>
                        <a:t>€ 198.466,84</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solidFill>
                      <a:srgbClr val="EDEDED"/>
                    </a:solidFill>
                  </a:tcPr>
                </a:tc>
                <a:tc>
                  <a:txBody>
                    <a:bodyPr/>
                    <a:lstStyle/>
                    <a:p>
                      <a:pPr algn="r" fontAlgn="b"/>
                      <a:r>
                        <a:rPr lang="nl-NL" sz="1400" b="0" i="0" u="none" strike="noStrike">
                          <a:solidFill>
                            <a:srgbClr val="000000"/>
                          </a:solidFill>
                          <a:effectLst/>
                          <a:latin typeface="Calibri"/>
                        </a:rPr>
                        <a:t>€ 198.466,84</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381750649"/>
                  </a:ext>
                </a:extLst>
              </a:tr>
              <a:tr h="190500">
                <a:tc>
                  <a:txBody>
                    <a:bodyPr/>
                    <a:lstStyle/>
                    <a:p>
                      <a:pPr algn="l" fontAlgn="b"/>
                      <a:endParaRPr lang="nl-NL" sz="1100" b="0" i="0" u="none" strike="noStrike">
                        <a:solidFill>
                          <a:srgbClr val="000000"/>
                        </a:solidFill>
                        <a:effectLst/>
                        <a:latin typeface="Arial"/>
                      </a:endParaRP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b"/>
                      <a:endParaRPr lang="nl-NL" sz="1400" b="0" i="0" u="none" strike="noStrike">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pPr algn="ctr" fontAlgn="b"/>
                      <a:r>
                        <a:rPr lang="nl-NL" sz="1400" b="0" i="0" u="none" strike="noStrike">
                          <a:solidFill>
                            <a:srgbClr val="000000"/>
                          </a:solidFill>
                          <a:effectLst/>
                          <a:latin typeface="Calibri"/>
                        </a:rPr>
                        <a:t>na overdraging</a:t>
                      </a:r>
                    </a:p>
                  </a:txBody>
                  <a:tcPr marL="9525" marR="9525" marT="952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tc>
                  <a:txBody>
                    <a:bodyPr/>
                    <a:lstStyle/>
                    <a:p>
                      <a:pPr algn="ctr" fontAlgn="b"/>
                      <a:endParaRPr lang="nl-NL" sz="1400" b="0" i="0" u="none" strike="noStrike">
                        <a:solidFill>
                          <a:srgbClr val="000000"/>
                        </a:solidFill>
                        <a:effectLst/>
                        <a:latin typeface="Calibri"/>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nl-NL" sz="1400" b="0" i="0" u="none" strike="noStrike">
                          <a:solidFill>
                            <a:srgbClr val="000000"/>
                          </a:solidFill>
                          <a:effectLst/>
                          <a:latin typeface="Calibri"/>
                        </a:rPr>
                        <a:t>€ 198.466,84</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r" fontAlgn="b"/>
                      <a:r>
                        <a:rPr lang="nl-NL" sz="1400" b="1" i="0" u="none" strike="noStrike">
                          <a:solidFill>
                            <a:srgbClr val="00B050"/>
                          </a:solidFill>
                          <a:effectLst/>
                          <a:highlight>
                            <a:srgbClr val="EDEDED"/>
                          </a:highlight>
                          <a:latin typeface="Calibri"/>
                        </a:rPr>
                        <a:t>€ 0,00</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solidFill>
                      <a:srgbClr val="EDEDED"/>
                    </a:solidFill>
                  </a:tcPr>
                </a:tc>
                <a:tc>
                  <a:txBody>
                    <a:bodyPr/>
                    <a:lstStyle/>
                    <a:p>
                      <a:pPr algn="l" fontAlgn="b"/>
                      <a:endParaRPr lang="nl-NL" sz="1400" b="0" i="0" u="none" strike="noStrike" dirty="0">
                        <a:solidFill>
                          <a:srgbClr val="000000"/>
                        </a:solidFill>
                        <a:effectLst/>
                        <a:latin typeface="Calibri"/>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9629388"/>
                  </a:ext>
                </a:extLst>
              </a:tr>
            </a:tbl>
          </a:graphicData>
        </a:graphic>
      </p:graphicFrame>
    </p:spTree>
    <p:extLst>
      <p:ext uri="{BB962C8B-B14F-4D97-AF65-F5344CB8AC3E}">
        <p14:creationId xmlns:p14="http://schemas.microsoft.com/office/powerpoint/2010/main" val="310584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7">
            <a:extLst>
              <a:ext uri="{FF2B5EF4-FFF2-40B4-BE49-F238E27FC236}">
                <a16:creationId xmlns:a16="http://schemas.microsoft.com/office/drawing/2014/main" id="{01D3B426-78AF-4631-80B8-1D250517D878}"/>
              </a:ext>
            </a:extLst>
          </p:cNvPr>
          <p:cNvPicPr>
            <a:picLocks noChangeAspect="1"/>
          </p:cNvPicPr>
          <p:nvPr/>
        </p:nvPicPr>
        <p:blipFill>
          <a:blip r:embed="rId2"/>
          <a:stretch>
            <a:fillRect/>
          </a:stretch>
        </p:blipFill>
        <p:spPr>
          <a:xfrm>
            <a:off x="69240" y="5418382"/>
            <a:ext cx="1209675" cy="866775"/>
          </a:xfrm>
          <a:prstGeom prst="rect">
            <a:avLst/>
          </a:prstGeom>
        </p:spPr>
      </p:pic>
      <p:pic>
        <p:nvPicPr>
          <p:cNvPr id="5" name="Afbeelding 5" descr="Afbeelding met persoon, person&#10;&#10;Automatisch gegenereerde beschrijving">
            <a:extLst>
              <a:ext uri="{FF2B5EF4-FFF2-40B4-BE49-F238E27FC236}">
                <a16:creationId xmlns:a16="http://schemas.microsoft.com/office/drawing/2014/main" id="{561B2F17-5DD4-0450-E0D1-14A762C3A3ED}"/>
              </a:ext>
            </a:extLst>
          </p:cNvPr>
          <p:cNvPicPr>
            <a:picLocks noChangeAspect="1"/>
          </p:cNvPicPr>
          <p:nvPr/>
        </p:nvPicPr>
        <p:blipFill>
          <a:blip r:embed="rId3"/>
          <a:stretch>
            <a:fillRect/>
          </a:stretch>
        </p:blipFill>
        <p:spPr>
          <a:xfrm>
            <a:off x="-3338623" y="-107395"/>
            <a:ext cx="9618920" cy="6390531"/>
          </a:xfrm>
          <a:prstGeom prst="rect">
            <a:avLst/>
          </a:prstGeom>
        </p:spPr>
      </p:pic>
      <p:sp>
        <p:nvSpPr>
          <p:cNvPr id="4" name="Rechthoekige driehoek 3">
            <a:extLst>
              <a:ext uri="{FF2B5EF4-FFF2-40B4-BE49-F238E27FC236}">
                <a16:creationId xmlns:a16="http://schemas.microsoft.com/office/drawing/2014/main" id="{55AE244F-9E09-4C5D-9C63-882BB6FAC729}"/>
              </a:ext>
            </a:extLst>
          </p:cNvPr>
          <p:cNvSpPr/>
          <p:nvPr/>
        </p:nvSpPr>
        <p:spPr>
          <a:xfrm rot="16200000">
            <a:off x="-36882" y="-3399"/>
            <a:ext cx="6309581" cy="632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4DDBBC6-07D1-44A7-A7DE-4D39914A2070}"/>
              </a:ext>
            </a:extLst>
          </p:cNvPr>
          <p:cNvSpPr>
            <a:spLocks noGrp="1"/>
          </p:cNvSpPr>
          <p:nvPr>
            <p:ph type="title"/>
          </p:nvPr>
        </p:nvSpPr>
        <p:spPr>
          <a:xfrm>
            <a:off x="352055" y="2284204"/>
            <a:ext cx="12192000" cy="1393607"/>
          </a:xfrm>
        </p:spPr>
        <p:txBody>
          <a:bodyPr>
            <a:normAutofit/>
          </a:bodyPr>
          <a:lstStyle/>
          <a:p>
            <a:pPr algn="ctr"/>
            <a:r>
              <a:rPr lang="nl-BE" sz="2400" b="1" spc="300" dirty="0">
                <a:solidFill>
                  <a:srgbClr val="0070C0"/>
                </a:solidFill>
                <a:latin typeface="HurmeGeometricSans4-Black ☞"/>
                <a:ea typeface="+mn-ea"/>
                <a:cs typeface="+mn-cs"/>
              </a:rPr>
              <a:t>1. Welkomstwoord voorzitter</a:t>
            </a:r>
            <a:br>
              <a:rPr lang="nl-BE" sz="2400" b="1" spc="300" dirty="0">
                <a:latin typeface="HurmeGeometricSans4-Black ☞"/>
                <a:ea typeface="+mn-ea"/>
                <a:cs typeface="+mn-cs"/>
              </a:rPr>
            </a:br>
            <a:endParaRPr lang="nl-BE" sz="2400" b="1" spc="300" dirty="0">
              <a:solidFill>
                <a:srgbClr val="0070C0"/>
              </a:solidFill>
              <a:latin typeface="HurmeGeometricSans4-Black ☞"/>
              <a:ea typeface="+mn-ea"/>
              <a:cs typeface="+mn-cs"/>
            </a:endParaRPr>
          </a:p>
        </p:txBody>
      </p:sp>
    </p:spTree>
    <p:extLst>
      <p:ext uri="{BB962C8B-B14F-4D97-AF65-F5344CB8AC3E}">
        <p14:creationId xmlns:p14="http://schemas.microsoft.com/office/powerpoint/2010/main" val="2874631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7. </a:t>
            </a:r>
            <a:r>
              <a:rPr lang="nl-BE" sz="2200" b="1" spc="300">
                <a:solidFill>
                  <a:srgbClr val="0070C0"/>
                </a:solidFill>
                <a:latin typeface="Calibri Light"/>
                <a:ea typeface="Calibri Light"/>
                <a:cs typeface="Calibri Light"/>
              </a:rPr>
              <a:t>Financiële terugblik 2023</a:t>
            </a:r>
          </a:p>
        </p:txBody>
      </p:sp>
      <p:sp>
        <p:nvSpPr>
          <p:cNvPr id="6" name="Tekstvak 5">
            <a:extLst>
              <a:ext uri="{FF2B5EF4-FFF2-40B4-BE49-F238E27FC236}">
                <a16:creationId xmlns:a16="http://schemas.microsoft.com/office/drawing/2014/main" id="{09B114EB-AB7F-FE35-7580-170D57828797}"/>
              </a:ext>
            </a:extLst>
          </p:cNvPr>
          <p:cNvSpPr txBox="1"/>
          <p:nvPr/>
        </p:nvSpPr>
        <p:spPr>
          <a:xfrm>
            <a:off x="0" y="731639"/>
            <a:ext cx="12192000" cy="369332"/>
          </a:xfrm>
          <a:prstGeom prst="rect">
            <a:avLst/>
          </a:prstGeom>
          <a:noFill/>
        </p:spPr>
        <p:txBody>
          <a:bodyPr wrap="square" lIns="91440" tIns="45720" rIns="91440" bIns="45720" rtlCol="0" anchor="t">
            <a:spAutoFit/>
          </a:bodyPr>
          <a:lstStyle/>
          <a:p>
            <a:pPr algn="ctr"/>
            <a:r>
              <a:rPr lang="nl-BE">
                <a:solidFill>
                  <a:srgbClr val="0070C0"/>
                </a:solidFill>
                <a:ea typeface="Calibri"/>
                <a:cs typeface="Calibri"/>
              </a:rPr>
              <a:t>Resultaat</a:t>
            </a:r>
          </a:p>
        </p:txBody>
      </p:sp>
      <p:sp>
        <p:nvSpPr>
          <p:cNvPr id="2" name="Tekstvak 1">
            <a:extLst>
              <a:ext uri="{FF2B5EF4-FFF2-40B4-BE49-F238E27FC236}">
                <a16:creationId xmlns:a16="http://schemas.microsoft.com/office/drawing/2014/main" id="{0F30D972-FC6C-E0FD-1AFE-78D659DDE5D7}"/>
              </a:ext>
            </a:extLst>
          </p:cNvPr>
          <p:cNvSpPr txBox="1"/>
          <p:nvPr/>
        </p:nvSpPr>
        <p:spPr>
          <a:xfrm>
            <a:off x="1062788" y="1373604"/>
            <a:ext cx="1006642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i="1">
                <a:cs typeface="Calibri"/>
              </a:rPr>
              <a:t>Conclusie </a:t>
            </a:r>
            <a:r>
              <a:rPr lang="nl-NL" b="1" i="1" err="1">
                <a:cs typeface="Calibri"/>
              </a:rPr>
              <a:t>rekeningnazichters</a:t>
            </a:r>
            <a:r>
              <a:rPr lang="nl-NL" b="1" i="1">
                <a:cs typeface="Calibri"/>
              </a:rPr>
              <a:t>:</a:t>
            </a:r>
          </a:p>
          <a:p>
            <a:endParaRPr lang="nl-NL" b="1" i="1">
              <a:cs typeface="Calibri"/>
            </a:endParaRPr>
          </a:p>
          <a:p>
            <a:r>
              <a:rPr lang="nl-NL" i="1">
                <a:cs typeface="Calibri"/>
              </a:rPr>
              <a:t>Er kwamen heel wat onderdelen en getallen in de boekhouding voor die wat uitleg vroegen en telkens kon de verantwoordelijke (Jonas) een gedegen verantwoording en verklaring geven. Het bewijs van een goed inzicht in de boekhouding van 3VL werd geleverd.</a:t>
            </a:r>
            <a:endParaRPr lang="nl-NL"/>
          </a:p>
          <a:p>
            <a:r>
              <a:rPr lang="nl-NL" i="1">
                <a:cs typeface="Calibri"/>
              </a:rPr>
              <a:t>De boekhouding is (zeer) degelijk bijgehouden en dus in orde bevonden.</a:t>
            </a:r>
          </a:p>
          <a:p>
            <a:endParaRPr lang="nl-NL" i="1">
              <a:cs typeface="Calibri"/>
            </a:endParaRPr>
          </a:p>
          <a:p>
            <a:r>
              <a:rPr lang="nl-NL" i="1">
                <a:cs typeface="Calibri"/>
              </a:rPr>
              <a:t>Datum 13-2-2024</a:t>
            </a:r>
          </a:p>
          <a:p>
            <a:endParaRPr lang="nl-NL" i="1">
              <a:cs typeface="Calibri"/>
            </a:endParaRPr>
          </a:p>
          <a:p>
            <a:r>
              <a:rPr lang="nl-NL" i="1">
                <a:cs typeface="Calibri"/>
              </a:rPr>
              <a:t>De rekeningcommissarissen:</a:t>
            </a:r>
          </a:p>
          <a:p>
            <a:r>
              <a:rPr lang="nl-NL" i="1">
                <a:cs typeface="Calibri"/>
              </a:rPr>
              <a:t>Jacques </a:t>
            </a:r>
            <a:r>
              <a:rPr lang="nl-NL" i="1" err="1">
                <a:cs typeface="Calibri"/>
              </a:rPr>
              <a:t>Goedgebeur</a:t>
            </a:r>
            <a:r>
              <a:rPr lang="nl-NL" i="1">
                <a:cs typeface="Calibri"/>
              </a:rPr>
              <a:t>               Patrick Damen</a:t>
            </a:r>
          </a:p>
        </p:txBody>
      </p:sp>
      <p:sp>
        <p:nvSpPr>
          <p:cNvPr id="10" name="Tekstvak 9">
            <a:extLst>
              <a:ext uri="{FF2B5EF4-FFF2-40B4-BE49-F238E27FC236}">
                <a16:creationId xmlns:a16="http://schemas.microsoft.com/office/drawing/2014/main" id="{9B7AD562-AED2-1F86-8021-4073702529A7}"/>
              </a:ext>
            </a:extLst>
          </p:cNvPr>
          <p:cNvSpPr txBox="1"/>
          <p:nvPr/>
        </p:nvSpPr>
        <p:spPr>
          <a:xfrm>
            <a:off x="2526631" y="5735053"/>
            <a:ext cx="713873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i="1">
                <a:cs typeface="Calibri"/>
              </a:rPr>
              <a:t>Conclusie opgemaakt op basis van begroting – balansrekening – waarderingsregels bestemd fonds – stand van zaken van de rekeningen – afschrijvingstabel – stocklijst – resultatenrekening.</a:t>
            </a:r>
            <a:endParaRPr lang="nl-NL" sz="1400" i="1"/>
          </a:p>
        </p:txBody>
      </p:sp>
    </p:spTree>
    <p:extLst>
      <p:ext uri="{BB962C8B-B14F-4D97-AF65-F5344CB8AC3E}">
        <p14:creationId xmlns:p14="http://schemas.microsoft.com/office/powerpoint/2010/main" val="2211145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Terugblik 2023 </a:t>
            </a:r>
            <a:endParaRPr lang="nl-NL">
              <a:ea typeface="+mn-ea"/>
              <a:cs typeface="+mn-cs"/>
            </a:endParaRPr>
          </a:p>
        </p:txBody>
      </p:sp>
      <p:sp>
        <p:nvSpPr>
          <p:cNvPr id="2" name="Tekstvak 1">
            <a:extLst>
              <a:ext uri="{FF2B5EF4-FFF2-40B4-BE49-F238E27FC236}">
                <a16:creationId xmlns:a16="http://schemas.microsoft.com/office/drawing/2014/main" id="{1E748F7E-73D9-A3FD-14FC-DD5E3B237CE3}"/>
              </a:ext>
            </a:extLst>
          </p:cNvPr>
          <p:cNvSpPr txBox="1"/>
          <p:nvPr/>
        </p:nvSpPr>
        <p:spPr>
          <a:xfrm>
            <a:off x="1789501" y="1352608"/>
            <a:ext cx="9490793" cy="3693319"/>
          </a:xfrm>
          <a:prstGeom prst="rect">
            <a:avLst/>
          </a:prstGeom>
          <a:noFill/>
        </p:spPr>
        <p:txBody>
          <a:bodyPr wrap="square" lIns="91440" tIns="45720" rIns="91440" bIns="45720" rtlCol="0" anchor="t">
            <a:spAutoFit/>
          </a:bodyPr>
          <a:lstStyle/>
          <a:p>
            <a:endParaRPr lang="nl-BE">
              <a:cs typeface="Calibri"/>
            </a:endParaRPr>
          </a:p>
          <a:p>
            <a:pPr marL="342900" indent="-342900">
              <a:buAutoNum type="arabicPeriod"/>
            </a:pPr>
            <a:r>
              <a:rPr lang="nl-BE"/>
              <a:t>Goedkeuring</a:t>
            </a:r>
            <a:r>
              <a:rPr lang="nl-BE">
                <a:ea typeface="+mn-lt"/>
                <a:cs typeface="+mn-lt"/>
              </a:rPr>
              <a:t> verslag </a:t>
            </a:r>
            <a:r>
              <a:rPr lang="nl-BE" err="1">
                <a:ea typeface="+mn-lt"/>
                <a:cs typeface="+mn-lt"/>
              </a:rPr>
              <a:t>rekeningnazichters</a:t>
            </a:r>
            <a:r>
              <a:rPr lang="nl-BE">
                <a:ea typeface="+mn-lt"/>
                <a:cs typeface="+mn-lt"/>
              </a:rPr>
              <a:t> </a:t>
            </a:r>
            <a:r>
              <a:rPr lang="nl-BE" i="1">
                <a:ea typeface="+mn-lt"/>
                <a:cs typeface="+mn-lt"/>
              </a:rPr>
              <a:t>– bezorgd via mail</a:t>
            </a:r>
            <a:endParaRPr lang="nl-BE" i="1">
              <a:cs typeface="Calibri"/>
            </a:endParaRPr>
          </a:p>
          <a:p>
            <a:pPr marL="342900" indent="-342900">
              <a:buFont typeface="+mj-lt"/>
              <a:buAutoNum type="arabicPeriod"/>
            </a:pPr>
            <a:endParaRPr lang="nl-BE"/>
          </a:p>
          <a:p>
            <a:pPr marL="342900" indent="-342900">
              <a:buFont typeface="+mj-lt"/>
              <a:buAutoNum type="arabicPeriod"/>
            </a:pPr>
            <a:r>
              <a:rPr lang="nl-BE"/>
              <a:t>Goedkeuring resultatenrekening 2023 </a:t>
            </a:r>
            <a:r>
              <a:rPr lang="nl-BE" i="1"/>
              <a:t>– bezorgd via mail</a:t>
            </a:r>
            <a:endParaRPr lang="nl-BE" i="1">
              <a:cs typeface="Calibri"/>
            </a:endParaRPr>
          </a:p>
          <a:p>
            <a:pPr marL="342900" indent="-342900">
              <a:buFont typeface="+mj-lt"/>
              <a:buAutoNum type="arabicPeriod"/>
            </a:pPr>
            <a:endParaRPr lang="nl-BE"/>
          </a:p>
          <a:p>
            <a:pPr marL="342900" indent="-342900">
              <a:buFont typeface="+mj-lt"/>
              <a:buAutoNum type="arabicPeriod"/>
            </a:pPr>
            <a:r>
              <a:rPr lang="nl-BE"/>
              <a:t>Goedkeuring bestemming fondsen 2023 – toegepast zoals goedgekeurd tijdens de AV in 2023</a:t>
            </a:r>
            <a:endParaRPr lang="nl-BE">
              <a:cs typeface="Calibri"/>
            </a:endParaRPr>
          </a:p>
          <a:p>
            <a:endParaRPr lang="nl-BE">
              <a:cs typeface="Calibri"/>
            </a:endParaRPr>
          </a:p>
          <a:p>
            <a:pPr marL="342900" indent="-342900">
              <a:buFont typeface="+mj-lt"/>
              <a:buAutoNum type="arabicPeriod"/>
            </a:pPr>
            <a:endParaRPr lang="nl-BE"/>
          </a:p>
          <a:p>
            <a:r>
              <a:rPr lang="nl-BE"/>
              <a:t>4.    Kwijting bestuursleden</a:t>
            </a:r>
            <a:endParaRPr lang="nl-BE">
              <a:cs typeface="Calibri"/>
            </a:endParaRPr>
          </a:p>
          <a:p>
            <a:endParaRPr lang="nl-BE"/>
          </a:p>
          <a:p>
            <a:endParaRPr lang="nl-BE"/>
          </a:p>
          <a:p>
            <a:r>
              <a:rPr lang="nl-BE" b="1"/>
              <a:t>Oproep </a:t>
            </a:r>
            <a:r>
              <a:rPr lang="nl-BE" b="1" err="1"/>
              <a:t>rekeningnazichters</a:t>
            </a:r>
            <a:r>
              <a:rPr lang="nl-BE" b="1"/>
              <a:t> 2024</a:t>
            </a:r>
            <a:endParaRPr lang="nl-BE" b="1">
              <a:cs typeface="Calibri"/>
            </a:endParaRPr>
          </a:p>
          <a:p>
            <a:endParaRPr lang="nl-BE"/>
          </a:p>
        </p:txBody>
      </p:sp>
      <p:pic>
        <p:nvPicPr>
          <p:cNvPr id="3" name="Afbeelding 2" descr="Afbeelding met persoon, nagel, vinger, tekst&#10;&#10;Automatisch gegenereerde beschrijving">
            <a:extLst>
              <a:ext uri="{FF2B5EF4-FFF2-40B4-BE49-F238E27FC236}">
                <a16:creationId xmlns:a16="http://schemas.microsoft.com/office/drawing/2014/main" id="{4F512D9E-CB86-4814-EADA-940069843336}"/>
              </a:ext>
            </a:extLst>
          </p:cNvPr>
          <p:cNvPicPr>
            <a:picLocks noChangeAspect="1"/>
          </p:cNvPicPr>
          <p:nvPr/>
        </p:nvPicPr>
        <p:blipFill>
          <a:blip r:embed="rId2"/>
          <a:stretch>
            <a:fillRect/>
          </a:stretch>
        </p:blipFill>
        <p:spPr>
          <a:xfrm>
            <a:off x="11362504" y="5625734"/>
            <a:ext cx="829747" cy="704632"/>
          </a:xfrm>
          <a:prstGeom prst="rect">
            <a:avLst/>
          </a:prstGeom>
        </p:spPr>
      </p:pic>
    </p:spTree>
    <p:extLst>
      <p:ext uri="{BB962C8B-B14F-4D97-AF65-F5344CB8AC3E}">
        <p14:creationId xmlns:p14="http://schemas.microsoft.com/office/powerpoint/2010/main" val="1032991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BE" sz="2200" b="1" spc="300">
                <a:solidFill>
                  <a:srgbClr val="0070C0"/>
                </a:solidFill>
                <a:latin typeface="Calibri Light"/>
                <a:cs typeface="Calibri Light"/>
              </a:rPr>
              <a:t>8. Stemming kandidaat-bestuurders</a:t>
            </a:r>
            <a:endParaRPr lang="nl-NL" sz="2200" b="1" spc="300">
              <a:solidFill>
                <a:srgbClr val="0070C0"/>
              </a:solidFill>
              <a:latin typeface="Calibri Light"/>
              <a:cs typeface="Calibri Light"/>
            </a:endParaRPr>
          </a:p>
        </p:txBody>
      </p:sp>
      <p:sp>
        <p:nvSpPr>
          <p:cNvPr id="3" name="Tekstvak 2">
            <a:extLst>
              <a:ext uri="{FF2B5EF4-FFF2-40B4-BE49-F238E27FC236}">
                <a16:creationId xmlns:a16="http://schemas.microsoft.com/office/drawing/2014/main" id="{F5FFBF05-B648-5C96-BE1F-46C755A1EB68}"/>
              </a:ext>
            </a:extLst>
          </p:cNvPr>
          <p:cNvSpPr txBox="1"/>
          <p:nvPr/>
        </p:nvSpPr>
        <p:spPr>
          <a:xfrm>
            <a:off x="1754604" y="1142999"/>
            <a:ext cx="868278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a:cs typeface="Calibri"/>
              </a:rPr>
              <a:t>Stemming voor personen gebeurt anoniem</a:t>
            </a:r>
          </a:p>
          <a:p>
            <a:pPr marL="342900" indent="-342900">
              <a:buAutoNum type="arabicPeriod"/>
            </a:pPr>
            <a:r>
              <a:rPr lang="nl-NL">
                <a:cs typeface="Calibri"/>
              </a:rPr>
              <a:t>Wijziging intern reglement</a:t>
            </a:r>
          </a:p>
          <a:p>
            <a:pPr marL="342900" indent="-342900">
              <a:buAutoNum type="arabicPeriod"/>
            </a:pPr>
            <a:r>
              <a:rPr lang="nl-NL">
                <a:cs typeface="Calibri"/>
              </a:rPr>
              <a:t>Introductie van een gefaseerd rooster van aan- en aftreden</a:t>
            </a:r>
          </a:p>
          <a:p>
            <a:pPr marL="342900" indent="-342900">
              <a:buAutoNum type="arabicPeriod"/>
            </a:pPr>
            <a:r>
              <a:rPr lang="nl-NL">
                <a:cs typeface="Calibri"/>
              </a:rPr>
              <a:t>Toekenning van verschillende rollen gebeurt onderling door de verkozen leden (art.11)</a:t>
            </a:r>
          </a:p>
        </p:txBody>
      </p:sp>
      <p:pic>
        <p:nvPicPr>
          <p:cNvPr id="5" name="Afbeelding 4" descr="Afbeelding met tekst, schermopname, Lettertype, nummer&#10;&#10;Automatisch gegenereerde beschrijving">
            <a:extLst>
              <a:ext uri="{FF2B5EF4-FFF2-40B4-BE49-F238E27FC236}">
                <a16:creationId xmlns:a16="http://schemas.microsoft.com/office/drawing/2014/main" id="{76AA3B20-40F7-A72E-6252-473B0DCC74C0}"/>
              </a:ext>
            </a:extLst>
          </p:cNvPr>
          <p:cNvPicPr>
            <a:picLocks noChangeAspect="1"/>
          </p:cNvPicPr>
          <p:nvPr/>
        </p:nvPicPr>
        <p:blipFill>
          <a:blip r:embed="rId2"/>
          <a:stretch>
            <a:fillRect/>
          </a:stretch>
        </p:blipFill>
        <p:spPr>
          <a:xfrm>
            <a:off x="1669131" y="2729664"/>
            <a:ext cx="9134475" cy="3143250"/>
          </a:xfrm>
          <a:prstGeom prst="rect">
            <a:avLst/>
          </a:prstGeom>
        </p:spPr>
      </p:pic>
      <p:cxnSp>
        <p:nvCxnSpPr>
          <p:cNvPr id="6" name="Rechte verbindingslijn 5">
            <a:extLst>
              <a:ext uri="{FF2B5EF4-FFF2-40B4-BE49-F238E27FC236}">
                <a16:creationId xmlns:a16="http://schemas.microsoft.com/office/drawing/2014/main" id="{073188DD-0932-037A-BF08-86CA0BFD7269}"/>
              </a:ext>
            </a:extLst>
          </p:cNvPr>
          <p:cNvCxnSpPr/>
          <p:nvPr/>
        </p:nvCxnSpPr>
        <p:spPr>
          <a:xfrm>
            <a:off x="1754604" y="4382429"/>
            <a:ext cx="62335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29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BE" sz="2200" b="1" spc="300">
                <a:solidFill>
                  <a:srgbClr val="0070C0"/>
                </a:solidFill>
                <a:latin typeface="Calibri Light"/>
                <a:cs typeface="Calibri Light"/>
              </a:rPr>
              <a:t>8. Stemming kandidaat-bestuurders</a:t>
            </a:r>
            <a:endParaRPr lang="nl-NL" sz="2200" b="1" spc="300">
              <a:solidFill>
                <a:srgbClr val="0070C0"/>
              </a:solidFill>
              <a:latin typeface="Calibri Light"/>
              <a:cs typeface="Calibri Light"/>
            </a:endParaRPr>
          </a:p>
        </p:txBody>
      </p:sp>
      <p:sp>
        <p:nvSpPr>
          <p:cNvPr id="6" name="Tekstvak 5">
            <a:extLst>
              <a:ext uri="{FF2B5EF4-FFF2-40B4-BE49-F238E27FC236}">
                <a16:creationId xmlns:a16="http://schemas.microsoft.com/office/drawing/2014/main" id="{DA53A7ED-EE7D-8FDD-6846-EF8272459D36}"/>
              </a:ext>
            </a:extLst>
          </p:cNvPr>
          <p:cNvSpPr txBox="1"/>
          <p:nvPr/>
        </p:nvSpPr>
        <p:spPr>
          <a:xfrm>
            <a:off x="1375610" y="703847"/>
            <a:ext cx="943075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600" i="1" dirty="0">
              <a:cs typeface="Calibri"/>
            </a:endParaRPr>
          </a:p>
          <a:p>
            <a:r>
              <a:rPr lang="en-GB" sz="1600" b="1" dirty="0"/>
              <a:t>Beusen</a:t>
            </a:r>
            <a:r>
              <a:rPr lang="en-GB" sz="1600" dirty="0"/>
              <a:t> </a:t>
            </a:r>
            <a:r>
              <a:rPr lang="en-GB" sz="1600" b="1" dirty="0"/>
              <a:t>Jean-Paul</a:t>
            </a:r>
            <a:endParaRPr lang="en-GB" sz="1600" b="1" dirty="0">
              <a:cs typeface="Calibri"/>
            </a:endParaRPr>
          </a:p>
          <a:p>
            <a:r>
              <a:rPr lang="en-GB" sz="1600" i="1" dirty="0"/>
              <a:t>  </a:t>
            </a:r>
            <a:r>
              <a:rPr lang="en-GB" sz="1600" i="1" dirty="0" err="1"/>
              <a:t>eerste</a:t>
            </a:r>
            <a:r>
              <a:rPr lang="en-GB" sz="1600" i="1" dirty="0"/>
              <a:t> </a:t>
            </a:r>
            <a:r>
              <a:rPr lang="en-GB" sz="1600" i="1" dirty="0" err="1"/>
              <a:t>mandaat</a:t>
            </a:r>
            <a:r>
              <a:rPr lang="en-GB" sz="1600" i="1" dirty="0"/>
              <a:t>, </a:t>
            </a:r>
            <a:r>
              <a:rPr lang="en-GB" sz="1600" i="1" dirty="0" err="1"/>
              <a:t>voorgedragen</a:t>
            </a:r>
            <a:r>
              <a:rPr lang="en-GB" sz="1600" i="1" dirty="0"/>
              <a:t> door Zuid-</a:t>
            </a:r>
            <a:r>
              <a:rPr lang="en-GB" sz="1600" i="1" dirty="0" err="1"/>
              <a:t>Limburgse</a:t>
            </a:r>
            <a:r>
              <a:rPr lang="en-GB" sz="1600" i="1" dirty="0"/>
              <a:t> </a:t>
            </a:r>
            <a:r>
              <a:rPr lang="en-GB" sz="1600" i="1" dirty="0" err="1"/>
              <a:t>Triatlonclub</a:t>
            </a:r>
            <a:endParaRPr lang="en-GB" sz="1600" i="1" dirty="0">
              <a:cs typeface="Calibri"/>
            </a:endParaRPr>
          </a:p>
          <a:p>
            <a:endParaRPr lang="en-GB" sz="1600" i="1" dirty="0">
              <a:cs typeface="Calibri"/>
            </a:endParaRPr>
          </a:p>
          <a:p>
            <a:r>
              <a:rPr lang="en-GB" sz="1600" b="1" dirty="0"/>
              <a:t>Devoldere Niki </a:t>
            </a:r>
            <a:endParaRPr lang="en-GB" sz="1600" b="1" dirty="0">
              <a:cs typeface="Calibri"/>
            </a:endParaRPr>
          </a:p>
          <a:p>
            <a:r>
              <a:rPr lang="en-GB" sz="1600" i="1" dirty="0"/>
              <a:t>  </a:t>
            </a:r>
            <a:r>
              <a:rPr lang="en-GB" sz="1600" i="1" dirty="0" err="1"/>
              <a:t>tweede</a:t>
            </a:r>
            <a:r>
              <a:rPr lang="en-GB" sz="1600" i="1" dirty="0"/>
              <a:t> </a:t>
            </a:r>
            <a:r>
              <a:rPr lang="en-GB" sz="1600" i="1" dirty="0" err="1"/>
              <a:t>mandaat</a:t>
            </a:r>
            <a:r>
              <a:rPr lang="en-GB" sz="1600" i="1" dirty="0"/>
              <a:t>, </a:t>
            </a:r>
            <a:r>
              <a:rPr lang="en-GB" sz="1600" i="1" dirty="0" err="1"/>
              <a:t>voorgedragen</a:t>
            </a:r>
            <a:r>
              <a:rPr lang="en-GB" sz="1600" i="1" dirty="0"/>
              <a:t> door </a:t>
            </a:r>
            <a:r>
              <a:rPr lang="en-GB" sz="1600" i="1" dirty="0" err="1"/>
              <a:t>Bellegems</a:t>
            </a:r>
            <a:r>
              <a:rPr lang="en-GB" sz="1600" i="1" dirty="0"/>
              <a:t> Multisport Team</a:t>
            </a:r>
            <a:endParaRPr lang="en-GB" sz="1600" i="1" dirty="0">
              <a:cs typeface="Calibri"/>
            </a:endParaRPr>
          </a:p>
          <a:p>
            <a:endParaRPr lang="en-GB" sz="1600" i="1" dirty="0">
              <a:cs typeface="Calibri"/>
            </a:endParaRPr>
          </a:p>
          <a:p>
            <a:r>
              <a:rPr lang="en-GB" sz="1600" b="1" dirty="0"/>
              <a:t>Feryn Hans </a:t>
            </a:r>
            <a:endParaRPr lang="en-GB" sz="1600" b="1" dirty="0">
              <a:cs typeface="Calibri"/>
            </a:endParaRPr>
          </a:p>
          <a:p>
            <a:r>
              <a:rPr lang="en-GB" sz="1600" i="1" dirty="0"/>
              <a:t>  </a:t>
            </a:r>
            <a:r>
              <a:rPr lang="en-GB" sz="1600" i="1" dirty="0" err="1"/>
              <a:t>tweede</a:t>
            </a:r>
            <a:r>
              <a:rPr lang="en-GB" sz="1600" i="1" dirty="0"/>
              <a:t> </a:t>
            </a:r>
            <a:r>
              <a:rPr lang="en-GB" sz="1600" i="1" dirty="0" err="1"/>
              <a:t>mandaat</a:t>
            </a:r>
            <a:r>
              <a:rPr lang="en-GB" sz="1600" i="1" dirty="0"/>
              <a:t>, </a:t>
            </a:r>
            <a:r>
              <a:rPr lang="en-GB" sz="1600" i="1" dirty="0" err="1"/>
              <a:t>voorgedragen</a:t>
            </a:r>
            <a:r>
              <a:rPr lang="en-GB" sz="1600" i="1" dirty="0"/>
              <a:t> door </a:t>
            </a:r>
            <a:r>
              <a:rPr lang="en-GB" sz="1600" i="1" dirty="0" err="1"/>
              <a:t>Ironmanagers</a:t>
            </a:r>
            <a:endParaRPr lang="en-GB" sz="1600" i="1" dirty="0">
              <a:cs typeface="Calibri"/>
            </a:endParaRPr>
          </a:p>
          <a:p>
            <a:endParaRPr lang="en-GB" sz="1600" i="1" dirty="0">
              <a:cs typeface="Calibri"/>
            </a:endParaRPr>
          </a:p>
          <a:p>
            <a:r>
              <a:rPr lang="en-GB" sz="1600" b="1" dirty="0"/>
              <a:t>Roels Bruno</a:t>
            </a:r>
            <a:endParaRPr lang="en-GB" sz="1600" b="1" dirty="0">
              <a:cs typeface="Calibri"/>
            </a:endParaRPr>
          </a:p>
          <a:p>
            <a:r>
              <a:rPr lang="en-GB" sz="1600" i="1" dirty="0"/>
              <a:t>  </a:t>
            </a:r>
            <a:r>
              <a:rPr lang="en-GB" sz="1600" i="1" dirty="0" err="1"/>
              <a:t>eerste</a:t>
            </a:r>
            <a:r>
              <a:rPr lang="en-GB" sz="1600" i="1" dirty="0"/>
              <a:t> </a:t>
            </a:r>
            <a:r>
              <a:rPr lang="en-GB" sz="1600" i="1" dirty="0" err="1"/>
              <a:t>mandaat</a:t>
            </a:r>
            <a:r>
              <a:rPr lang="en-GB" sz="1600" i="1" dirty="0"/>
              <a:t>, </a:t>
            </a:r>
            <a:r>
              <a:rPr lang="en-GB" sz="1600" i="1" dirty="0" err="1"/>
              <a:t>voorgedragen</a:t>
            </a:r>
            <a:r>
              <a:rPr lang="en-GB" sz="1600" i="1" dirty="0"/>
              <a:t> door Geelse Triathlon Club</a:t>
            </a:r>
            <a:endParaRPr lang="en-GB" sz="1600" i="1" dirty="0">
              <a:cs typeface="Calibri"/>
            </a:endParaRPr>
          </a:p>
          <a:p>
            <a:endParaRPr lang="en-GB" sz="1600" i="1" dirty="0">
              <a:cs typeface="Calibri"/>
            </a:endParaRPr>
          </a:p>
          <a:p>
            <a:r>
              <a:rPr lang="en-GB" sz="1600" b="1" dirty="0"/>
              <a:t>Steenackers Christian</a:t>
            </a:r>
            <a:endParaRPr lang="en-GB" sz="1600" b="1" dirty="0">
              <a:cs typeface="Calibri"/>
            </a:endParaRPr>
          </a:p>
          <a:p>
            <a:r>
              <a:rPr lang="en-GB" sz="1600" i="1" dirty="0"/>
              <a:t>  </a:t>
            </a:r>
            <a:r>
              <a:rPr lang="en-GB" sz="1600" i="1" dirty="0" err="1"/>
              <a:t>eerste</a:t>
            </a:r>
            <a:r>
              <a:rPr lang="en-GB" sz="1600" i="1" dirty="0"/>
              <a:t> </a:t>
            </a:r>
            <a:r>
              <a:rPr lang="en-GB" sz="1600" i="1" dirty="0" err="1"/>
              <a:t>mandaat</a:t>
            </a:r>
            <a:r>
              <a:rPr lang="en-GB" sz="1600" i="1" dirty="0"/>
              <a:t>, </a:t>
            </a:r>
            <a:r>
              <a:rPr lang="en-GB" sz="1600" i="1" dirty="0" err="1"/>
              <a:t>voorgedragen</a:t>
            </a:r>
            <a:r>
              <a:rPr lang="en-GB" sz="1600" i="1" dirty="0"/>
              <a:t> door </a:t>
            </a:r>
            <a:r>
              <a:rPr lang="en-GB" sz="1600" i="1" dirty="0" err="1"/>
              <a:t>Antwerpse</a:t>
            </a:r>
            <a:r>
              <a:rPr lang="en-GB" sz="1600" i="1" dirty="0"/>
              <a:t> Triatlon en Duatlon Club vzw</a:t>
            </a:r>
            <a:endParaRPr lang="en-GB" sz="1600" i="1" dirty="0">
              <a:cs typeface="Calibri"/>
            </a:endParaRPr>
          </a:p>
          <a:p>
            <a:endParaRPr lang="en-GB" sz="1600" i="1" dirty="0">
              <a:cs typeface="Calibri"/>
            </a:endParaRPr>
          </a:p>
          <a:p>
            <a:r>
              <a:rPr lang="en-GB" sz="1600" b="1" dirty="0"/>
              <a:t>Thijs Bart</a:t>
            </a:r>
            <a:endParaRPr lang="en-GB" sz="1600" b="1" dirty="0">
              <a:cs typeface="Calibri"/>
            </a:endParaRPr>
          </a:p>
          <a:p>
            <a:r>
              <a:rPr lang="en-GB" sz="1600" i="1" dirty="0"/>
              <a:t>  </a:t>
            </a:r>
            <a:r>
              <a:rPr lang="en-GB" sz="1600" i="1" dirty="0" err="1"/>
              <a:t>derde</a:t>
            </a:r>
            <a:r>
              <a:rPr lang="en-GB" sz="1600" i="1" dirty="0"/>
              <a:t> </a:t>
            </a:r>
            <a:r>
              <a:rPr lang="en-GB" sz="1600" i="1" dirty="0" err="1"/>
              <a:t>mandaat</a:t>
            </a:r>
            <a:r>
              <a:rPr lang="en-GB" sz="1600" i="1" dirty="0"/>
              <a:t>, </a:t>
            </a:r>
            <a:r>
              <a:rPr lang="en-GB" sz="1600" i="1" dirty="0" err="1"/>
              <a:t>voorgedragen</a:t>
            </a:r>
            <a:r>
              <a:rPr lang="en-GB" sz="1600" i="1" dirty="0"/>
              <a:t> door SP&amp;O</a:t>
            </a:r>
          </a:p>
          <a:p>
            <a:endParaRPr lang="en-GB" sz="1600" i="1" dirty="0">
              <a:cs typeface="Calibri"/>
            </a:endParaRPr>
          </a:p>
          <a:p>
            <a:r>
              <a:rPr lang="en-GB" sz="1600" b="1" dirty="0"/>
              <a:t>Verscheure </a:t>
            </a:r>
            <a:r>
              <a:rPr lang="en-GB" sz="1600" dirty="0"/>
              <a:t> </a:t>
            </a:r>
            <a:r>
              <a:rPr lang="en-GB" sz="1600" b="1" dirty="0"/>
              <a:t>Bieke</a:t>
            </a:r>
            <a:endParaRPr lang="en-GB" sz="1600" b="1" dirty="0">
              <a:cs typeface="Calibri"/>
            </a:endParaRPr>
          </a:p>
          <a:p>
            <a:r>
              <a:rPr lang="en-GB" sz="1600" i="1" dirty="0"/>
              <a:t>  </a:t>
            </a:r>
            <a:r>
              <a:rPr lang="en-GB" sz="1600" i="1" dirty="0" err="1"/>
              <a:t>derde</a:t>
            </a:r>
            <a:r>
              <a:rPr lang="en-GB" sz="1600" i="1" dirty="0"/>
              <a:t> </a:t>
            </a:r>
            <a:r>
              <a:rPr lang="en-GB" sz="1600" i="1" dirty="0" err="1"/>
              <a:t>mandaat</a:t>
            </a:r>
            <a:r>
              <a:rPr lang="en-GB" sz="1600" i="1" dirty="0"/>
              <a:t>, </a:t>
            </a:r>
            <a:r>
              <a:rPr lang="en-GB" sz="1600" i="1" dirty="0" err="1"/>
              <a:t>voorgedragen</a:t>
            </a:r>
            <a:r>
              <a:rPr lang="en-GB" sz="1600" i="1" dirty="0"/>
              <a:t> door de </a:t>
            </a:r>
            <a:r>
              <a:rPr lang="en-GB" sz="1600" i="1" dirty="0" err="1"/>
              <a:t>Raad</a:t>
            </a:r>
            <a:r>
              <a:rPr lang="en-GB" sz="1600" i="1" dirty="0"/>
              <a:t> van Bestuur </a:t>
            </a:r>
            <a:r>
              <a:rPr lang="en-GB" sz="1600" i="1" dirty="0" err="1"/>
              <a:t>als</a:t>
            </a:r>
            <a:r>
              <a:rPr lang="en-GB" sz="1600" i="1" dirty="0"/>
              <a:t> expert-</a:t>
            </a:r>
            <a:r>
              <a:rPr lang="en-GB" sz="1600" i="1" dirty="0" err="1"/>
              <a:t>bestuurder</a:t>
            </a:r>
            <a:endParaRPr lang="en-GB" sz="1600" i="1" dirty="0">
              <a:cs typeface="Calibri"/>
            </a:endParaRPr>
          </a:p>
        </p:txBody>
      </p:sp>
      <p:pic>
        <p:nvPicPr>
          <p:cNvPr id="7" name="Afbeelding 6" descr="Afbeelding met potlood, schrijfmateriaal&#10;&#10;Automatisch gegenereerde beschrijving">
            <a:extLst>
              <a:ext uri="{FF2B5EF4-FFF2-40B4-BE49-F238E27FC236}">
                <a16:creationId xmlns:a16="http://schemas.microsoft.com/office/drawing/2014/main" id="{900A3A6B-1C21-72B2-9F42-D701BCDC9CB7}"/>
              </a:ext>
            </a:extLst>
          </p:cNvPr>
          <p:cNvPicPr>
            <a:picLocks noChangeAspect="1"/>
          </p:cNvPicPr>
          <p:nvPr/>
        </p:nvPicPr>
        <p:blipFill>
          <a:blip r:embed="rId2"/>
          <a:stretch>
            <a:fillRect/>
          </a:stretch>
        </p:blipFill>
        <p:spPr>
          <a:xfrm>
            <a:off x="9956130" y="3209"/>
            <a:ext cx="2235870" cy="1166662"/>
          </a:xfrm>
          <a:prstGeom prst="rect">
            <a:avLst/>
          </a:prstGeom>
        </p:spPr>
      </p:pic>
    </p:spTree>
    <p:extLst>
      <p:ext uri="{BB962C8B-B14F-4D97-AF65-F5344CB8AC3E}">
        <p14:creationId xmlns:p14="http://schemas.microsoft.com/office/powerpoint/2010/main" val="409246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Vooruitblik 2024</a:t>
            </a:r>
            <a:endParaRPr lang="nl-NL">
              <a:ea typeface="+mn-ea"/>
              <a:cs typeface="+mn-cs"/>
            </a:endParaRPr>
          </a:p>
        </p:txBody>
      </p:sp>
      <p:sp>
        <p:nvSpPr>
          <p:cNvPr id="5" name="Tekstvak 4">
            <a:extLst>
              <a:ext uri="{FF2B5EF4-FFF2-40B4-BE49-F238E27FC236}">
                <a16:creationId xmlns:a16="http://schemas.microsoft.com/office/drawing/2014/main" id="{70E523B0-8FFF-44C1-86D5-9FAD6493D747}"/>
              </a:ext>
            </a:extLst>
          </p:cNvPr>
          <p:cNvSpPr txBox="1"/>
          <p:nvPr/>
        </p:nvSpPr>
        <p:spPr>
          <a:xfrm>
            <a:off x="4847415" y="425700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1200">
                <a:solidFill>
                  <a:schemeClr val="bg1">
                    <a:lumMod val="65000"/>
                  </a:schemeClr>
                </a:solidFill>
              </a:rPr>
              <a:t>SAMEN BOUWEN AAN DE TOEKOMST</a:t>
            </a:r>
            <a:endParaRPr lang="nl-NL" sz="1200">
              <a:solidFill>
                <a:schemeClr val="bg1">
                  <a:lumMod val="65000"/>
                </a:schemeClr>
              </a:solidFill>
              <a:cs typeface="Calibri"/>
            </a:endParaRPr>
          </a:p>
        </p:txBody>
      </p:sp>
      <p:sp>
        <p:nvSpPr>
          <p:cNvPr id="8" name="Tekstvak 7">
            <a:extLst>
              <a:ext uri="{FF2B5EF4-FFF2-40B4-BE49-F238E27FC236}">
                <a16:creationId xmlns:a16="http://schemas.microsoft.com/office/drawing/2014/main" id="{EA75693E-55CD-4064-BECC-80D5ED2E430D}"/>
              </a:ext>
            </a:extLst>
          </p:cNvPr>
          <p:cNvSpPr txBox="1"/>
          <p:nvPr/>
        </p:nvSpPr>
        <p:spPr>
          <a:xfrm>
            <a:off x="5031916" y="3869679"/>
            <a:ext cx="2374201" cy="369332"/>
          </a:xfrm>
          <a:prstGeom prst="rect">
            <a:avLst/>
          </a:prstGeom>
          <a:noFill/>
        </p:spPr>
        <p:txBody>
          <a:bodyPr wrap="square" rtlCol="0">
            <a:spAutoFit/>
          </a:bodyPr>
          <a:lstStyle/>
          <a:p>
            <a:r>
              <a:rPr lang="nl-BE">
                <a:hlinkClick r:id="rId2"/>
              </a:rPr>
              <a:t>Beleidsplan 2021-2024</a:t>
            </a:r>
            <a:endParaRPr lang="nl-BE"/>
          </a:p>
        </p:txBody>
      </p:sp>
      <p:pic>
        <p:nvPicPr>
          <p:cNvPr id="18" name="Afbeelding 17" descr="Afbeelding met grafiek, diagram&#10;&#10;Automatisch gegenereerde beschrijving">
            <a:extLst>
              <a:ext uri="{FF2B5EF4-FFF2-40B4-BE49-F238E27FC236}">
                <a16:creationId xmlns:a16="http://schemas.microsoft.com/office/drawing/2014/main" id="{D4DAB778-B076-1055-9691-DE0216DF95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2625" y="697456"/>
            <a:ext cx="3192780" cy="3057525"/>
          </a:xfrm>
          <a:prstGeom prst="rect">
            <a:avLst/>
          </a:prstGeom>
          <a:noFill/>
          <a:ln>
            <a:noFill/>
          </a:ln>
        </p:spPr>
      </p:pic>
      <p:sp>
        <p:nvSpPr>
          <p:cNvPr id="3" name="Tekstvak 2">
            <a:extLst>
              <a:ext uri="{FF2B5EF4-FFF2-40B4-BE49-F238E27FC236}">
                <a16:creationId xmlns:a16="http://schemas.microsoft.com/office/drawing/2014/main" id="{E0DBDF51-4461-BD02-585A-45C54C21889C}"/>
              </a:ext>
            </a:extLst>
          </p:cNvPr>
          <p:cNvSpPr txBox="1"/>
          <p:nvPr/>
        </p:nvSpPr>
        <p:spPr>
          <a:xfrm>
            <a:off x="1988416" y="4900362"/>
            <a:ext cx="2053011" cy="369332"/>
          </a:xfrm>
          <a:prstGeom prst="rect">
            <a:avLst/>
          </a:prstGeom>
          <a:noFill/>
        </p:spPr>
        <p:txBody>
          <a:bodyPr wrap="square" rtlCol="0">
            <a:spAutoFit/>
          </a:bodyPr>
          <a:lstStyle/>
          <a:p>
            <a:r>
              <a:rPr lang="nl-BE">
                <a:solidFill>
                  <a:schemeClr val="bg1">
                    <a:lumMod val="75000"/>
                  </a:schemeClr>
                </a:solidFill>
                <a:hlinkClick r:id="rId4" action="ppaction://hlinkfile">
                  <a:extLst>
                    <a:ext uri="{A12FA001-AC4F-418D-AE19-62706E023703}">
                      <ahyp:hlinkClr xmlns:ahyp="http://schemas.microsoft.com/office/drawing/2018/hyperlinkcolor" val="tx"/>
                    </a:ext>
                  </a:extLst>
                </a:hlinkClick>
              </a:rPr>
              <a:t>Jaarrapport 2021</a:t>
            </a:r>
            <a:endParaRPr lang="nl-BE">
              <a:solidFill>
                <a:schemeClr val="bg1">
                  <a:lumMod val="75000"/>
                </a:schemeClr>
              </a:solidFill>
            </a:endParaRPr>
          </a:p>
        </p:txBody>
      </p:sp>
      <p:pic>
        <p:nvPicPr>
          <p:cNvPr id="7" name="Afbeelding 6">
            <a:extLst>
              <a:ext uri="{FF2B5EF4-FFF2-40B4-BE49-F238E27FC236}">
                <a16:creationId xmlns:a16="http://schemas.microsoft.com/office/drawing/2014/main" id="{2D4390EC-5820-8FFA-1629-6D799B52BB0A}"/>
              </a:ext>
            </a:extLst>
          </p:cNvPr>
          <p:cNvPicPr>
            <a:picLocks noChangeAspect="1"/>
          </p:cNvPicPr>
          <p:nvPr/>
        </p:nvPicPr>
        <p:blipFill>
          <a:blip r:embed="rId5"/>
          <a:stretch>
            <a:fillRect/>
          </a:stretch>
        </p:blipFill>
        <p:spPr>
          <a:xfrm>
            <a:off x="1820779" y="4707356"/>
            <a:ext cx="8750968" cy="270710"/>
          </a:xfrm>
          <a:prstGeom prst="rect">
            <a:avLst/>
          </a:prstGeom>
        </p:spPr>
      </p:pic>
      <p:sp>
        <p:nvSpPr>
          <p:cNvPr id="10" name="Tekstvak 9">
            <a:extLst>
              <a:ext uri="{FF2B5EF4-FFF2-40B4-BE49-F238E27FC236}">
                <a16:creationId xmlns:a16="http://schemas.microsoft.com/office/drawing/2014/main" id="{87A34A7B-ABD0-E3B7-2E27-A4059D2BAA45}"/>
              </a:ext>
            </a:extLst>
          </p:cNvPr>
          <p:cNvSpPr txBox="1"/>
          <p:nvPr/>
        </p:nvSpPr>
        <p:spPr>
          <a:xfrm>
            <a:off x="4103968" y="4900362"/>
            <a:ext cx="2053011" cy="369332"/>
          </a:xfrm>
          <a:prstGeom prst="rect">
            <a:avLst/>
          </a:prstGeom>
          <a:noFill/>
        </p:spPr>
        <p:txBody>
          <a:bodyPr wrap="square" lIns="91440" tIns="45720" rIns="91440" bIns="45720" rtlCol="0" anchor="t">
            <a:spAutoFit/>
          </a:bodyPr>
          <a:lstStyle/>
          <a:p>
            <a:r>
              <a:rPr lang="nl-BE">
                <a:solidFill>
                  <a:schemeClr val="bg1">
                    <a:lumMod val="75000"/>
                  </a:schemeClr>
                </a:solidFill>
                <a:hlinkClick r:id="rId6" action="ppaction://hlinkfile">
                  <a:extLst>
                    <a:ext uri="{A12FA001-AC4F-418D-AE19-62706E023703}">
                      <ahyp:hlinkClr xmlns:ahyp="http://schemas.microsoft.com/office/drawing/2018/hyperlinkcolor" val="tx"/>
                    </a:ext>
                  </a:extLst>
                </a:hlinkClick>
              </a:rPr>
              <a:t>Jaarrapport 202</a:t>
            </a:r>
            <a:r>
              <a:rPr lang="nl-BE" u="sng">
                <a:solidFill>
                  <a:schemeClr val="bg1">
                    <a:lumMod val="75000"/>
                  </a:schemeClr>
                </a:solidFill>
              </a:rPr>
              <a:t>2</a:t>
            </a:r>
          </a:p>
        </p:txBody>
      </p:sp>
      <p:sp>
        <p:nvSpPr>
          <p:cNvPr id="19" name="Tekstvak 18">
            <a:extLst>
              <a:ext uri="{FF2B5EF4-FFF2-40B4-BE49-F238E27FC236}">
                <a16:creationId xmlns:a16="http://schemas.microsoft.com/office/drawing/2014/main" id="{9078EB28-AD95-827D-F5B0-48D29DA61016}"/>
              </a:ext>
            </a:extLst>
          </p:cNvPr>
          <p:cNvSpPr txBox="1"/>
          <p:nvPr/>
        </p:nvSpPr>
        <p:spPr>
          <a:xfrm>
            <a:off x="6219520" y="4900361"/>
            <a:ext cx="2053011" cy="369332"/>
          </a:xfrm>
          <a:prstGeom prst="rect">
            <a:avLst/>
          </a:prstGeom>
          <a:noFill/>
        </p:spPr>
        <p:txBody>
          <a:bodyPr wrap="square" lIns="91440" tIns="45720" rIns="91440" bIns="45720" rtlCol="0" anchor="t">
            <a:spAutoFit/>
          </a:bodyPr>
          <a:lstStyle/>
          <a:p>
            <a:r>
              <a:rPr lang="nl-BE">
                <a:solidFill>
                  <a:schemeClr val="bg1">
                    <a:lumMod val="75000"/>
                  </a:schemeClr>
                </a:solidFill>
                <a:hlinkClick r:id="rId6" action="ppaction://hlinkfile">
                  <a:extLst>
                    <a:ext uri="{A12FA001-AC4F-418D-AE19-62706E023703}">
                      <ahyp:hlinkClr xmlns:ahyp="http://schemas.microsoft.com/office/drawing/2018/hyperlinkcolor" val="tx"/>
                    </a:ext>
                  </a:extLst>
                </a:hlinkClick>
              </a:rPr>
              <a:t>Jaarrapport 202</a:t>
            </a:r>
            <a:r>
              <a:rPr lang="nl-BE" u="sng">
                <a:solidFill>
                  <a:schemeClr val="bg1">
                    <a:lumMod val="75000"/>
                  </a:schemeClr>
                </a:solidFill>
              </a:rPr>
              <a:t>3</a:t>
            </a:r>
            <a:endParaRPr lang="nl-BE" u="sng">
              <a:solidFill>
                <a:schemeClr val="bg1">
                  <a:lumMod val="75000"/>
                </a:schemeClr>
              </a:solidFill>
              <a:cs typeface="Calibri"/>
            </a:endParaRPr>
          </a:p>
        </p:txBody>
      </p:sp>
      <p:sp>
        <p:nvSpPr>
          <p:cNvPr id="21" name="Tekstvak 20">
            <a:extLst>
              <a:ext uri="{FF2B5EF4-FFF2-40B4-BE49-F238E27FC236}">
                <a16:creationId xmlns:a16="http://schemas.microsoft.com/office/drawing/2014/main" id="{D4F642EB-DE19-FEAA-9BFA-7E77B0C3E9FA}"/>
              </a:ext>
            </a:extLst>
          </p:cNvPr>
          <p:cNvSpPr txBox="1"/>
          <p:nvPr/>
        </p:nvSpPr>
        <p:spPr>
          <a:xfrm>
            <a:off x="8325048" y="4900362"/>
            <a:ext cx="2053011" cy="369332"/>
          </a:xfrm>
          <a:prstGeom prst="rect">
            <a:avLst/>
          </a:prstGeom>
          <a:noFill/>
        </p:spPr>
        <p:txBody>
          <a:bodyPr wrap="square" lIns="91440" tIns="45720" rIns="91440" bIns="45720" rtlCol="0" anchor="t">
            <a:spAutoFit/>
          </a:bodyPr>
          <a:lstStyle/>
          <a:p>
            <a:r>
              <a:rPr lang="nl-BE" b="1" u="sng">
                <a:solidFill>
                  <a:srgbClr val="0070C0"/>
                </a:solidFill>
              </a:rPr>
              <a:t>Jaaractieplan 2024</a:t>
            </a:r>
            <a:endParaRPr lang="nl-BE" b="1" u="sng">
              <a:solidFill>
                <a:srgbClr val="0070C0"/>
              </a:solidFill>
              <a:cs typeface="Calibri"/>
            </a:endParaRPr>
          </a:p>
        </p:txBody>
      </p:sp>
      <p:cxnSp>
        <p:nvCxnSpPr>
          <p:cNvPr id="22" name="Rechte verbindingslijn met pijl 21">
            <a:extLst>
              <a:ext uri="{FF2B5EF4-FFF2-40B4-BE49-F238E27FC236}">
                <a16:creationId xmlns:a16="http://schemas.microsoft.com/office/drawing/2014/main" id="{6992FDC2-2AAB-DCEE-9C7F-9D729B26E09C}"/>
              </a:ext>
            </a:extLst>
          </p:cNvPr>
          <p:cNvCxnSpPr/>
          <p:nvPr/>
        </p:nvCxnSpPr>
        <p:spPr>
          <a:xfrm flipV="1">
            <a:off x="7403432" y="4056647"/>
            <a:ext cx="2368215" cy="80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kstvak 22">
            <a:extLst>
              <a:ext uri="{FF2B5EF4-FFF2-40B4-BE49-F238E27FC236}">
                <a16:creationId xmlns:a16="http://schemas.microsoft.com/office/drawing/2014/main" id="{B59B850B-6044-1EF7-2B49-A1EFD97310D7}"/>
              </a:ext>
            </a:extLst>
          </p:cNvPr>
          <p:cNvSpPr txBox="1"/>
          <p:nvPr/>
        </p:nvSpPr>
        <p:spPr>
          <a:xfrm>
            <a:off x="9884652" y="3889731"/>
            <a:ext cx="2374201" cy="369332"/>
          </a:xfrm>
          <a:prstGeom prst="rect">
            <a:avLst/>
          </a:prstGeom>
          <a:noFill/>
        </p:spPr>
        <p:txBody>
          <a:bodyPr wrap="square" lIns="91440" tIns="45720" rIns="91440" bIns="45720" rtlCol="0" anchor="t">
            <a:spAutoFit/>
          </a:bodyPr>
          <a:lstStyle/>
          <a:p>
            <a:r>
              <a:rPr lang="nl-BE" u="sng">
                <a:solidFill>
                  <a:srgbClr val="0070C0"/>
                </a:solidFill>
              </a:rPr>
              <a:t>Beleidsplan 2025-2028</a:t>
            </a:r>
            <a:endParaRPr lang="nl-BE" u="sng">
              <a:solidFill>
                <a:srgbClr val="0070C0"/>
              </a:solidFill>
              <a:cs typeface="Calibri"/>
            </a:endParaRPr>
          </a:p>
        </p:txBody>
      </p:sp>
    </p:spTree>
    <p:extLst>
      <p:ext uri="{BB962C8B-B14F-4D97-AF65-F5344CB8AC3E}">
        <p14:creationId xmlns:p14="http://schemas.microsoft.com/office/powerpoint/2010/main" val="1461445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1589102708"/>
              </p:ext>
            </p:extLst>
          </p:nvPr>
        </p:nvGraphicFramePr>
        <p:xfrm>
          <a:off x="2030729" y="1287836"/>
          <a:ext cx="8128000" cy="408315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591501690"/>
                    </a:ext>
                  </a:extLst>
                </a:gridCol>
                <a:gridCol w="4064000">
                  <a:extLst>
                    <a:ext uri="{9D8B030D-6E8A-4147-A177-3AD203B41FA5}">
                      <a16:colId xmlns:a16="http://schemas.microsoft.com/office/drawing/2014/main" val="2175917830"/>
                    </a:ext>
                  </a:extLst>
                </a:gridCol>
              </a:tblGrid>
              <a:tr h="2041577">
                <a:tc>
                  <a:txBody>
                    <a:bodyPr/>
                    <a:lstStyle/>
                    <a:p>
                      <a:pPr algn="ctr"/>
                      <a:endParaRPr lang="nl-BE"/>
                    </a:p>
                    <a:p>
                      <a:pPr algn="ctr"/>
                      <a:endParaRPr lang="nl-BE"/>
                    </a:p>
                    <a:p>
                      <a:pPr algn="ctr"/>
                      <a:r>
                        <a:rPr lang="nl-BE"/>
                        <a:t>1. VERBINDING</a:t>
                      </a:r>
                    </a:p>
                    <a:p>
                      <a:pPr algn="ctr"/>
                      <a:endParaRPr lang="nl-BE"/>
                    </a:p>
                    <a:p>
                      <a:pPr marL="0" algn="ctr" defTabSz="914400" rtl="0" eaLnBrk="1" latinLnBrk="0" hangingPunct="1"/>
                      <a:r>
                        <a:rPr lang="nl-BE" sz="1600" b="0" i="1" kern="1200">
                          <a:solidFill>
                            <a:schemeClr val="lt1"/>
                          </a:solidFill>
                          <a:latin typeface="+mn-lt"/>
                          <a:ea typeface="+mn-ea"/>
                          <a:cs typeface="+mn-cs"/>
                        </a:rPr>
                        <a:t>3VL vormt de grootste triatlon- en </a:t>
                      </a:r>
                    </a:p>
                    <a:p>
                      <a:pPr marL="0" algn="ctr" defTabSz="914400" rtl="0" eaLnBrk="1" latinLnBrk="0" hangingPunct="1"/>
                      <a:r>
                        <a:rPr lang="nl-BE" sz="1600" b="0" i="1" kern="1200" err="1">
                          <a:solidFill>
                            <a:schemeClr val="lt1"/>
                          </a:solidFill>
                          <a:latin typeface="+mn-lt"/>
                          <a:ea typeface="+mn-ea"/>
                          <a:cs typeface="+mn-cs"/>
                        </a:rPr>
                        <a:t>multisport</a:t>
                      </a:r>
                      <a:r>
                        <a:rPr lang="nl-BE" sz="1600" b="0" i="1" kern="1200">
                          <a:solidFill>
                            <a:schemeClr val="lt1"/>
                          </a:solidFill>
                          <a:latin typeface="+mn-lt"/>
                          <a:ea typeface="+mn-ea"/>
                          <a:cs typeface="+mn-cs"/>
                        </a:rPr>
                        <a:t> community in Vlaanderen</a:t>
                      </a:r>
                    </a:p>
                    <a:p>
                      <a:pPr algn="ctr"/>
                      <a:endParaRPr lang="nl-BE"/>
                    </a:p>
                  </a:txBody>
                  <a:tcPr>
                    <a:solidFill>
                      <a:srgbClr val="0070C0"/>
                    </a:solidFill>
                  </a:tcPr>
                </a:tc>
                <a:tc>
                  <a:txBody>
                    <a:bodyPr/>
                    <a:lstStyle/>
                    <a:p>
                      <a:pPr algn="ctr"/>
                      <a:endParaRPr lang="nl-BE"/>
                    </a:p>
                    <a:p>
                      <a:pPr algn="ctr"/>
                      <a:endParaRPr lang="nl-BE"/>
                    </a:p>
                    <a:p>
                      <a:pPr algn="ctr"/>
                      <a:r>
                        <a:rPr lang="nl-BE"/>
                        <a:t>2. GROEI</a:t>
                      </a:r>
                    </a:p>
                    <a:p>
                      <a:pPr algn="ctr"/>
                      <a:endParaRPr lang="nl-BE"/>
                    </a:p>
                    <a:p>
                      <a:pPr marL="0" algn="ctr" defTabSz="914400" rtl="0" eaLnBrk="1" latinLnBrk="0" hangingPunct="1"/>
                      <a:r>
                        <a:rPr lang="nl-BE" sz="1600" b="0" i="1" kern="1200">
                          <a:solidFill>
                            <a:schemeClr val="lt1"/>
                          </a:solidFill>
                          <a:latin typeface="+mn-lt"/>
                          <a:ea typeface="+mn-ea"/>
                          <a:cs typeface="+mn-cs"/>
                        </a:rPr>
                        <a:t>Meer dan 7.500 leden in 2024</a:t>
                      </a:r>
                    </a:p>
                  </a:txBody>
                  <a:tcPr>
                    <a:solidFill>
                      <a:srgbClr val="0070C0"/>
                    </a:solidFill>
                  </a:tcPr>
                </a:tc>
                <a:extLst>
                  <a:ext uri="{0D108BD9-81ED-4DB2-BD59-A6C34878D82A}">
                    <a16:rowId xmlns:a16="http://schemas.microsoft.com/office/drawing/2014/main" val="2347164840"/>
                  </a:ext>
                </a:extLst>
              </a:tr>
              <a:tr h="2041577">
                <a:tc>
                  <a:txBody>
                    <a:bodyPr/>
                    <a:lstStyle/>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r>
                        <a:rPr lang="nl-BE" sz="1800" b="1" kern="1200">
                          <a:solidFill>
                            <a:schemeClr val="lt1"/>
                          </a:solidFill>
                          <a:latin typeface="+mn-lt"/>
                          <a:ea typeface="+mn-ea"/>
                          <a:cs typeface="+mn-cs"/>
                        </a:rPr>
                        <a:t>3. KWALITEIT</a:t>
                      </a:r>
                    </a:p>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r>
                        <a:rPr lang="nl-BE" sz="1600" b="0" i="1" kern="1200">
                          <a:solidFill>
                            <a:schemeClr val="lt1"/>
                          </a:solidFill>
                          <a:latin typeface="+mn-lt"/>
                          <a:ea typeface="+mn-ea"/>
                          <a:cs typeface="+mn-cs"/>
                        </a:rPr>
                        <a:t>Kwaliteitsvolle dienstverlening en ondersteuning van clubs en organisatoren</a:t>
                      </a:r>
                    </a:p>
                    <a:p>
                      <a:pPr marL="0" algn="ctr" defTabSz="914400" rtl="0" eaLnBrk="1" latinLnBrk="0" hangingPunct="1"/>
                      <a:endParaRPr lang="nl-BE" sz="1800" b="1" kern="1200">
                        <a:solidFill>
                          <a:schemeClr val="lt1"/>
                        </a:solidFill>
                        <a:latin typeface="+mn-lt"/>
                        <a:ea typeface="+mn-ea"/>
                        <a:cs typeface="+mn-cs"/>
                      </a:endParaRPr>
                    </a:p>
                  </a:txBody>
                  <a:tcPr>
                    <a:solidFill>
                      <a:srgbClr val="0070C0"/>
                    </a:solidFill>
                  </a:tcPr>
                </a:tc>
                <a:tc>
                  <a:txBody>
                    <a:bodyPr/>
                    <a:lstStyle/>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r>
                        <a:rPr lang="nl-BE" sz="1800" b="1" kern="1200">
                          <a:solidFill>
                            <a:schemeClr val="lt1"/>
                          </a:solidFill>
                          <a:latin typeface="+mn-lt"/>
                          <a:ea typeface="+mn-ea"/>
                          <a:cs typeface="+mn-cs"/>
                        </a:rPr>
                        <a:t>4. GOED BESTUUR</a:t>
                      </a:r>
                    </a:p>
                    <a:p>
                      <a:pPr marL="0" algn="ctr" defTabSz="914400" rtl="0" eaLnBrk="1" latinLnBrk="0" hangingPunct="1"/>
                      <a:endParaRPr lang="nl-BE" sz="1800" b="1" kern="1200">
                        <a:solidFill>
                          <a:schemeClr val="lt1"/>
                        </a:solidFill>
                        <a:latin typeface="+mn-lt"/>
                        <a:ea typeface="+mn-ea"/>
                        <a:cs typeface="+mn-cs"/>
                      </a:endParaRPr>
                    </a:p>
                    <a:p>
                      <a:pPr marL="0" algn="ctr" defTabSz="914400" rtl="0" eaLnBrk="1" latinLnBrk="0" hangingPunct="1"/>
                      <a:r>
                        <a:rPr lang="nl-BE" sz="1600" b="0" i="1" kern="1200">
                          <a:solidFill>
                            <a:schemeClr val="lt1"/>
                          </a:solidFill>
                          <a:latin typeface="+mn-lt"/>
                          <a:ea typeface="+mn-ea"/>
                          <a:cs typeface="+mn-cs"/>
                        </a:rPr>
                        <a:t>Uitdragen van de MVO-principes</a:t>
                      </a:r>
                    </a:p>
                  </a:txBody>
                  <a:tcPr>
                    <a:solidFill>
                      <a:srgbClr val="0070C0"/>
                    </a:solidFill>
                  </a:tcPr>
                </a:tc>
                <a:extLst>
                  <a:ext uri="{0D108BD9-81ED-4DB2-BD59-A6C34878D82A}">
                    <a16:rowId xmlns:a16="http://schemas.microsoft.com/office/drawing/2014/main" val="2073447271"/>
                  </a:ext>
                </a:extLst>
              </a:tr>
            </a:tbl>
          </a:graphicData>
        </a:graphic>
      </p:graphicFrame>
      <p:sp>
        <p:nvSpPr>
          <p:cNvPr id="2" name="Titel 1">
            <a:extLst>
              <a:ext uri="{FF2B5EF4-FFF2-40B4-BE49-F238E27FC236}">
                <a16:creationId xmlns:a16="http://schemas.microsoft.com/office/drawing/2014/main" id="{4FEEEE85-CC05-1A3E-4865-3C4BB80DA8B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BE" sz="2200" b="1" spc="300">
                <a:solidFill>
                  <a:srgbClr val="0070C0"/>
                </a:solidFill>
                <a:latin typeface="Calibri Light"/>
                <a:cs typeface="Calibri Light"/>
              </a:rPr>
              <a:t>Jaarplanning 2024</a:t>
            </a:r>
            <a:endParaRPr lang="nl-NL" sz="2200" b="1" spc="300">
              <a:solidFill>
                <a:srgbClr val="0070C0"/>
              </a:solidFill>
              <a:latin typeface="Calibri Light"/>
              <a:cs typeface="Calibri Light"/>
            </a:endParaRPr>
          </a:p>
        </p:txBody>
      </p:sp>
    </p:spTree>
    <p:extLst>
      <p:ext uri="{BB962C8B-B14F-4D97-AF65-F5344CB8AC3E}">
        <p14:creationId xmlns:p14="http://schemas.microsoft.com/office/powerpoint/2010/main" val="1147681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1042327821"/>
              </p:ext>
            </p:extLst>
          </p:nvPr>
        </p:nvGraphicFramePr>
        <p:xfrm>
          <a:off x="1348802" y="1099523"/>
          <a:ext cx="9487390" cy="2243455"/>
        </p:xfrm>
        <a:graphic>
          <a:graphicData uri="http://schemas.openxmlformats.org/drawingml/2006/table">
            <a:tbl>
              <a:tblPr firstRow="1" bandRow="1">
                <a:tableStyleId>{5C22544A-7EE6-4342-B048-85BDC9FD1C3A}</a:tableStyleId>
              </a:tblPr>
              <a:tblGrid>
                <a:gridCol w="9487390">
                  <a:extLst>
                    <a:ext uri="{9D8B030D-6E8A-4147-A177-3AD203B41FA5}">
                      <a16:colId xmlns:a16="http://schemas.microsoft.com/office/drawing/2014/main" val="2591501690"/>
                    </a:ext>
                  </a:extLst>
                </a:gridCol>
              </a:tblGrid>
              <a:tr h="1233176">
                <a:tc>
                  <a:txBody>
                    <a:bodyPr/>
                    <a:lstStyle/>
                    <a:p>
                      <a:pPr algn="ctr"/>
                      <a:r>
                        <a:rPr lang="nl-BE" dirty="0"/>
                        <a:t>1. VERBINDING</a:t>
                      </a:r>
                    </a:p>
                    <a:p>
                      <a:pPr algn="ctr"/>
                      <a:endParaRPr lang="nl-BE" dirty="0"/>
                    </a:p>
                    <a:p>
                      <a:pPr marL="285750" indent="-285750" algn="l">
                        <a:lnSpc>
                          <a:spcPct val="150000"/>
                        </a:lnSpc>
                        <a:buFontTx/>
                        <a:buChar char="-"/>
                      </a:pPr>
                      <a:r>
                        <a:rPr lang="nl-BE" b="0" dirty="0"/>
                        <a:t>Een communicatieplan specifiek gericht op ondersteuning van jeugdbeleid wordt ontwikkeld.</a:t>
                      </a:r>
                    </a:p>
                    <a:p>
                      <a:pPr marL="285750" indent="-285750" algn="l">
                        <a:lnSpc>
                          <a:spcPct val="150000"/>
                        </a:lnSpc>
                        <a:buFontTx/>
                        <a:buChar char="-"/>
                      </a:pPr>
                      <a:r>
                        <a:rPr lang="nl-BE" b="0" dirty="0" err="1"/>
                        <a:t>Communitybuilding</a:t>
                      </a:r>
                      <a:r>
                        <a:rPr lang="nl-BE" b="0" dirty="0"/>
                        <a:t> en uitbreiding sportief aanbod via verschillende evenementen.</a:t>
                      </a:r>
                    </a:p>
                    <a:p>
                      <a:pPr marL="285750" indent="-285750" algn="l">
                        <a:lnSpc>
                          <a:spcPct val="150000"/>
                        </a:lnSpc>
                        <a:buFontTx/>
                        <a:buChar char="-"/>
                      </a:pPr>
                      <a:r>
                        <a:rPr lang="nl-BE" sz="1800" b="0" kern="1200" dirty="0">
                          <a:solidFill>
                            <a:schemeClr val="lt1"/>
                          </a:solidFill>
                          <a:latin typeface="+mn-lt"/>
                          <a:ea typeface="+mn-ea"/>
                          <a:cs typeface="+mn-cs"/>
                        </a:rPr>
                        <a:t>Samenwerkingsverbanden tussen clubs stimuleren (uitwisseling </a:t>
                      </a:r>
                      <a:r>
                        <a:rPr lang="nl-BE" sz="1800" b="0" kern="1200" dirty="0" err="1">
                          <a:solidFill>
                            <a:schemeClr val="lt1"/>
                          </a:solidFill>
                          <a:latin typeface="+mn-lt"/>
                          <a:ea typeface="+mn-ea"/>
                          <a:cs typeface="+mn-cs"/>
                        </a:rPr>
                        <a:t>good</a:t>
                      </a:r>
                      <a:r>
                        <a:rPr lang="nl-BE" sz="1800" b="0" kern="1200" dirty="0">
                          <a:solidFill>
                            <a:schemeClr val="lt1"/>
                          </a:solidFill>
                          <a:latin typeface="+mn-lt"/>
                          <a:ea typeface="+mn-ea"/>
                          <a:cs typeface="+mn-cs"/>
                        </a:rPr>
                        <a:t> </a:t>
                      </a:r>
                      <a:r>
                        <a:rPr lang="nl-BE" sz="1800" b="0" kern="1200" dirty="0" err="1">
                          <a:solidFill>
                            <a:schemeClr val="lt1"/>
                          </a:solidFill>
                          <a:latin typeface="+mn-lt"/>
                          <a:ea typeface="+mn-ea"/>
                          <a:cs typeface="+mn-cs"/>
                        </a:rPr>
                        <a:t>practices</a:t>
                      </a:r>
                      <a:r>
                        <a:rPr lang="nl-BE" sz="1800" b="0" kern="1200" dirty="0">
                          <a:solidFill>
                            <a:schemeClr val="lt1"/>
                          </a:solidFill>
                          <a:latin typeface="+mn-lt"/>
                          <a:ea typeface="+mn-ea"/>
                          <a:cs typeface="+mn-cs"/>
                        </a:rPr>
                        <a:t>, openwaterzwemmen, bijscholingen, Training Days, …)</a:t>
                      </a:r>
                    </a:p>
                  </a:txBody>
                  <a:tcPr>
                    <a:solidFill>
                      <a:srgbClr val="0070C0"/>
                    </a:solidFill>
                  </a:tcPr>
                </a:tc>
                <a:extLst>
                  <a:ext uri="{0D108BD9-81ED-4DB2-BD59-A6C34878D82A}">
                    <a16:rowId xmlns:a16="http://schemas.microsoft.com/office/drawing/2014/main" val="2347164840"/>
                  </a:ext>
                </a:extLst>
              </a:tr>
            </a:tbl>
          </a:graphicData>
        </a:graphic>
      </p:graphicFrame>
      <p:sp>
        <p:nvSpPr>
          <p:cNvPr id="5" name="Titel 1">
            <a:extLst>
              <a:ext uri="{FF2B5EF4-FFF2-40B4-BE49-F238E27FC236}">
                <a16:creationId xmlns:a16="http://schemas.microsoft.com/office/drawing/2014/main" id="{0A0B7665-91D0-7AD8-CA7A-2D4C501AED9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BE" sz="2200" b="1" spc="300">
                <a:solidFill>
                  <a:srgbClr val="0070C0"/>
                </a:solidFill>
                <a:latin typeface="Calibri Light"/>
                <a:cs typeface="Calibri Light"/>
              </a:rPr>
              <a:t>Jaarplanning 2024</a:t>
            </a:r>
            <a:endParaRPr lang="nl-NL" sz="2200" b="1" spc="300">
              <a:solidFill>
                <a:srgbClr val="0070C0"/>
              </a:solidFill>
              <a:latin typeface="Calibri Light"/>
              <a:cs typeface="Calibri Light"/>
            </a:endParaRPr>
          </a:p>
        </p:txBody>
      </p:sp>
      <p:sp>
        <p:nvSpPr>
          <p:cNvPr id="7" name="Tekstvak 6">
            <a:extLst>
              <a:ext uri="{FF2B5EF4-FFF2-40B4-BE49-F238E27FC236}">
                <a16:creationId xmlns:a16="http://schemas.microsoft.com/office/drawing/2014/main" id="{FFBD4EC5-C301-3E47-55F0-DD014A4BB0B3}"/>
              </a:ext>
            </a:extLst>
          </p:cNvPr>
          <p:cNvSpPr txBox="1"/>
          <p:nvPr/>
        </p:nvSpPr>
        <p:spPr>
          <a:xfrm>
            <a:off x="1636540" y="3515022"/>
            <a:ext cx="8911914" cy="2542363"/>
          </a:xfrm>
          <a:prstGeom prst="rect">
            <a:avLst/>
          </a:prstGeom>
          <a:noFill/>
        </p:spPr>
        <p:txBody>
          <a:bodyPr wrap="square" lIns="91440" tIns="45720" rIns="91440" bIns="45720" anchor="t">
            <a:spAutoFit/>
          </a:bodyPr>
          <a:lstStyle/>
          <a:p>
            <a:pPr lvl="1">
              <a:lnSpc>
                <a:spcPct val="150000"/>
              </a:lnSpc>
            </a:pPr>
            <a:r>
              <a:rPr lang="nl-BE" b="1">
                <a:sym typeface="Wingdings" panose="05000000000000000000" pitchFamily="2" charset="2"/>
              </a:rPr>
              <a:t>Save </a:t>
            </a:r>
            <a:r>
              <a:rPr lang="nl-BE" b="1" err="1">
                <a:sym typeface="Wingdings" panose="05000000000000000000" pitchFamily="2" charset="2"/>
              </a:rPr>
              <a:t>the</a:t>
            </a:r>
            <a:r>
              <a:rPr lang="nl-BE" b="1">
                <a:sym typeface="Wingdings" panose="05000000000000000000" pitchFamily="2" charset="2"/>
              </a:rPr>
              <a:t> date: 3VL-events 2024 </a:t>
            </a:r>
            <a:r>
              <a:rPr lang="nl-BE" b="1">
                <a:ea typeface="+mn-lt"/>
                <a:cs typeface="+mn-lt"/>
                <a:sym typeface="Wingdings" panose="05000000000000000000" pitchFamily="2" charset="2"/>
              </a:rPr>
              <a:t> </a:t>
            </a:r>
            <a:r>
              <a:rPr lang="nl-BE">
                <a:ea typeface="+mn-lt"/>
                <a:cs typeface="+mn-lt"/>
                <a:sym typeface="Wingdings" panose="05000000000000000000" pitchFamily="2" charset="2"/>
                <a:hlinkClick r:id="rId2"/>
              </a:rPr>
              <a:t>www.triatlon.vlaanderen/evenementen</a:t>
            </a:r>
            <a:endParaRPr lang="nl-BE" b="1">
              <a:sym typeface="Wingdings" panose="05000000000000000000" pitchFamily="2" charset="2"/>
            </a:endParaRPr>
          </a:p>
          <a:p>
            <a:pPr marL="1200150" lvl="2" indent="-285750">
              <a:lnSpc>
                <a:spcPct val="150000"/>
              </a:lnSpc>
              <a:buFont typeface="Wingdings" panose="05000000000000000000" pitchFamily="2" charset="2"/>
              <a:buChar char="à"/>
            </a:pPr>
            <a:r>
              <a:rPr lang="nl-BE">
                <a:cs typeface="Calibri"/>
              </a:rPr>
              <a:t>1 juni: Business event met </a:t>
            </a:r>
            <a:r>
              <a:rPr lang="nl-BE" err="1">
                <a:cs typeface="Calibri"/>
              </a:rPr>
              <a:t>Belgian</a:t>
            </a:r>
            <a:r>
              <a:rPr lang="nl-BE">
                <a:cs typeface="Calibri"/>
              </a:rPr>
              <a:t> Hammers </a:t>
            </a:r>
            <a:endParaRPr lang="nl-BE">
              <a:sym typeface="Wingdings" panose="05000000000000000000" pitchFamily="2" charset="2"/>
            </a:endParaRPr>
          </a:p>
          <a:p>
            <a:pPr marL="1200150" lvl="2" indent="-285750">
              <a:lnSpc>
                <a:spcPct val="150000"/>
              </a:lnSpc>
              <a:buFont typeface="Wingdings" panose="05000000000000000000" pitchFamily="2" charset="2"/>
              <a:buChar char="à"/>
            </a:pPr>
            <a:r>
              <a:rPr lang="nl-BE">
                <a:sym typeface="Wingdings" panose="05000000000000000000" pitchFamily="2" charset="2"/>
              </a:rPr>
              <a:t>2 juni: Meet </a:t>
            </a:r>
            <a:r>
              <a:rPr lang="nl-BE" err="1">
                <a:sym typeface="Wingdings" panose="05000000000000000000" pitchFamily="2" charset="2"/>
              </a:rPr>
              <a:t>and</a:t>
            </a:r>
            <a:r>
              <a:rPr lang="nl-BE">
                <a:sym typeface="Wingdings" panose="05000000000000000000" pitchFamily="2" charset="2"/>
              </a:rPr>
              <a:t> </a:t>
            </a:r>
            <a:r>
              <a:rPr lang="nl-BE" err="1">
                <a:sym typeface="Wingdings" panose="05000000000000000000" pitchFamily="2" charset="2"/>
              </a:rPr>
              <a:t>greet</a:t>
            </a:r>
            <a:r>
              <a:rPr lang="nl-BE">
                <a:sym typeface="Wingdings" panose="05000000000000000000" pitchFamily="2" charset="2"/>
              </a:rPr>
              <a:t> </a:t>
            </a:r>
            <a:r>
              <a:rPr lang="nl-BE" err="1">
                <a:sym typeface="Wingdings" panose="05000000000000000000" pitchFamily="2" charset="2"/>
              </a:rPr>
              <a:t>Belgian</a:t>
            </a:r>
            <a:r>
              <a:rPr lang="nl-BE">
                <a:sym typeface="Wingdings" panose="05000000000000000000" pitchFamily="2" charset="2"/>
              </a:rPr>
              <a:t> Hammers – publiek event</a:t>
            </a:r>
            <a:endParaRPr lang="nl-BE" b="0">
              <a:cs typeface="Calibri"/>
            </a:endParaRPr>
          </a:p>
          <a:p>
            <a:pPr marL="1200150" lvl="2" indent="-285750">
              <a:lnSpc>
                <a:spcPct val="150000"/>
              </a:lnSpc>
              <a:buFont typeface="Wingdings" panose="05000000000000000000" pitchFamily="2" charset="2"/>
              <a:buChar char="à"/>
            </a:pPr>
            <a:r>
              <a:rPr lang="nl-BE">
                <a:sym typeface="Wingdings" panose="05000000000000000000" pitchFamily="2" charset="2"/>
              </a:rPr>
              <a:t>25 augustus: </a:t>
            </a:r>
            <a:r>
              <a:rPr lang="nl-BE" err="1">
                <a:sym typeface="Wingdings" panose="05000000000000000000" pitchFamily="2" charset="2"/>
              </a:rPr>
              <a:t>Women</a:t>
            </a:r>
            <a:r>
              <a:rPr lang="nl-BE">
                <a:sym typeface="Wingdings" panose="05000000000000000000" pitchFamily="2" charset="2"/>
              </a:rPr>
              <a:t> </a:t>
            </a:r>
            <a:r>
              <a:rPr lang="nl-BE" err="1">
                <a:sym typeface="Wingdings" panose="05000000000000000000" pitchFamily="2" charset="2"/>
              </a:rPr>
              <a:t>Triathlon</a:t>
            </a:r>
            <a:r>
              <a:rPr lang="nl-BE">
                <a:sym typeface="Wingdings" panose="05000000000000000000" pitchFamily="2" charset="2"/>
              </a:rPr>
              <a:t> Day</a:t>
            </a:r>
            <a:endParaRPr lang="nl-BE" b="0">
              <a:cs typeface="Calibri"/>
            </a:endParaRPr>
          </a:p>
          <a:p>
            <a:pPr marL="1200150" lvl="2" indent="-285750">
              <a:lnSpc>
                <a:spcPct val="150000"/>
              </a:lnSpc>
              <a:buFont typeface="Wingdings" panose="05000000000000000000" pitchFamily="2" charset="2"/>
              <a:buChar char="à"/>
            </a:pPr>
            <a:r>
              <a:rPr lang="nl-BE">
                <a:sym typeface="Wingdings" panose="05000000000000000000" pitchFamily="2" charset="2"/>
              </a:rPr>
              <a:t>5 oktober: Huldigingen Triatlon Vlaanderen</a:t>
            </a:r>
            <a:endParaRPr lang="nl-BE" b="0">
              <a:cs typeface="Calibri"/>
            </a:endParaRPr>
          </a:p>
          <a:p>
            <a:pPr marL="1200150" lvl="2" indent="-285750">
              <a:lnSpc>
                <a:spcPct val="150000"/>
              </a:lnSpc>
              <a:buFont typeface="Wingdings" panose="05000000000000000000" pitchFamily="2" charset="2"/>
              <a:buChar char="à"/>
            </a:pPr>
            <a:r>
              <a:rPr lang="nl-BE">
                <a:sym typeface="Wingdings" panose="05000000000000000000" pitchFamily="2" charset="2"/>
              </a:rPr>
              <a:t>13 oktober: </a:t>
            </a:r>
            <a:r>
              <a:rPr lang="nl-BE" err="1">
                <a:sym typeface="Wingdings" panose="05000000000000000000" pitchFamily="2" charset="2"/>
              </a:rPr>
              <a:t>Jeugddag</a:t>
            </a:r>
            <a:r>
              <a:rPr lang="nl-BE">
                <a:sym typeface="Wingdings" panose="05000000000000000000" pitchFamily="2" charset="2"/>
              </a:rPr>
              <a:t> Triatlon Vlaanderen</a:t>
            </a:r>
            <a:endParaRPr lang="nl-BE" b="0">
              <a:cs typeface="Calibri"/>
            </a:endParaRPr>
          </a:p>
        </p:txBody>
      </p:sp>
    </p:spTree>
    <p:extLst>
      <p:ext uri="{BB962C8B-B14F-4D97-AF65-F5344CB8AC3E}">
        <p14:creationId xmlns:p14="http://schemas.microsoft.com/office/powerpoint/2010/main" val="191347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2426819991"/>
              </p:ext>
            </p:extLst>
          </p:nvPr>
        </p:nvGraphicFramePr>
        <p:xfrm>
          <a:off x="3278605" y="1122947"/>
          <a:ext cx="5628610" cy="2971800"/>
        </p:xfrm>
        <a:graphic>
          <a:graphicData uri="http://schemas.openxmlformats.org/drawingml/2006/table">
            <a:tbl>
              <a:tblPr firstRow="1" bandRow="1">
                <a:tableStyleId>{5C22544A-7EE6-4342-B048-85BDC9FD1C3A}</a:tableStyleId>
              </a:tblPr>
              <a:tblGrid>
                <a:gridCol w="5628610">
                  <a:extLst>
                    <a:ext uri="{9D8B030D-6E8A-4147-A177-3AD203B41FA5}">
                      <a16:colId xmlns:a16="http://schemas.microsoft.com/office/drawing/2014/main" val="2591501690"/>
                    </a:ext>
                  </a:extLst>
                </a:gridCol>
              </a:tblGrid>
              <a:tr h="1233176">
                <a:tc>
                  <a:txBody>
                    <a:bodyPr/>
                    <a:lstStyle/>
                    <a:p>
                      <a:pPr lvl="0" algn="ctr">
                        <a:buNone/>
                      </a:pPr>
                      <a:r>
                        <a:rPr lang="nl-BE" sz="1800" b="1" i="0" u="none" strike="noStrike" noProof="0">
                          <a:solidFill>
                            <a:srgbClr val="FFFFFF"/>
                          </a:solidFill>
                          <a:latin typeface="Calibri"/>
                        </a:rPr>
                        <a:t>2. GROEI</a:t>
                      </a:r>
                      <a:endParaRPr lang="en-US" sz="1800" b="1" i="0" u="none" strike="noStrike" noProof="0">
                        <a:solidFill>
                          <a:srgbClr val="FFFFFF"/>
                        </a:solidFill>
                        <a:latin typeface="Calibri"/>
                      </a:endParaRPr>
                    </a:p>
                    <a:p>
                      <a:pPr lvl="0" algn="ctr">
                        <a:buNone/>
                      </a:pPr>
                      <a:endParaRPr lang="nl-BE" sz="1800" b="1"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Uitbouw training </a:t>
                      </a:r>
                      <a:r>
                        <a:rPr lang="nl-BE" sz="1800" b="0" i="0" u="none" strike="noStrike" noProof="0" err="1">
                          <a:solidFill>
                            <a:srgbClr val="FFFFFF"/>
                          </a:solidFill>
                          <a:latin typeface="Calibri"/>
                        </a:rPr>
                        <a:t>days</a:t>
                      </a:r>
                      <a:r>
                        <a:rPr lang="nl-BE" sz="1800" b="0" i="0" u="none" strike="noStrike" noProof="0">
                          <a:solidFill>
                            <a:srgbClr val="FFFFFF"/>
                          </a:solidFill>
                          <a:latin typeface="Calibri"/>
                        </a:rPr>
                        <a:t> (spreiding in regio’s en aanbod)</a:t>
                      </a:r>
                      <a:endParaRPr lang="en-US" sz="1800" b="1"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Uitwerken nieuw reglement jeugdsportfonds</a:t>
                      </a: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Uitbouwen van de 5 wedstrijdcircuits</a:t>
                      </a:r>
                    </a:p>
                    <a:p>
                      <a:pPr marL="285750" lvl="0" indent="-285750" algn="l">
                        <a:lnSpc>
                          <a:spcPct val="150000"/>
                        </a:lnSpc>
                        <a:buClr>
                          <a:srgbClr val="FFFFFF"/>
                        </a:buClr>
                        <a:buFont typeface="Arial"/>
                        <a:buChar char="•"/>
                      </a:pPr>
                      <a:r>
                        <a:rPr lang="nl-BE" sz="1800" b="0" i="0" u="none" strike="noStrike" noProof="0">
                          <a:solidFill>
                            <a:schemeClr val="lt1"/>
                          </a:solidFill>
                          <a:latin typeface="Calibri"/>
                        </a:rPr>
                        <a:t>Promotionele ondersteuning van organisatoren</a:t>
                      </a:r>
                      <a:endParaRPr lang="nl-BE" sz="1800" b="0"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chemeClr val="lt1"/>
                          </a:solidFill>
                          <a:latin typeface="Calibri"/>
                        </a:rPr>
                        <a:t>Inzet op return lidmaatschap via partnerships</a:t>
                      </a:r>
                    </a:p>
                    <a:p>
                      <a:pPr lvl="0" algn="ctr">
                        <a:buNone/>
                      </a:pPr>
                      <a:endParaRPr lang="nl-BE"/>
                    </a:p>
                  </a:txBody>
                  <a:tcPr>
                    <a:solidFill>
                      <a:srgbClr val="0070C0"/>
                    </a:solidFill>
                  </a:tcPr>
                </a:tc>
                <a:extLst>
                  <a:ext uri="{0D108BD9-81ED-4DB2-BD59-A6C34878D82A}">
                    <a16:rowId xmlns:a16="http://schemas.microsoft.com/office/drawing/2014/main" val="2347164840"/>
                  </a:ext>
                </a:extLst>
              </a:tr>
            </a:tbl>
          </a:graphicData>
        </a:graphic>
      </p:graphicFrame>
      <p:sp>
        <p:nvSpPr>
          <p:cNvPr id="5" name="Titel 1">
            <a:extLst>
              <a:ext uri="{FF2B5EF4-FFF2-40B4-BE49-F238E27FC236}">
                <a16:creationId xmlns:a16="http://schemas.microsoft.com/office/drawing/2014/main" id="{0A0B7665-91D0-7AD8-CA7A-2D4C501AED9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BE" sz="2200" b="1" spc="300">
                <a:solidFill>
                  <a:srgbClr val="0070C0"/>
                </a:solidFill>
                <a:latin typeface="Calibri Light"/>
                <a:cs typeface="Calibri Light"/>
              </a:rPr>
              <a:t>Jaarplanning 2024</a:t>
            </a:r>
            <a:endParaRPr lang="nl-NL" sz="2200" b="1" spc="300">
              <a:solidFill>
                <a:srgbClr val="0070C0"/>
              </a:solidFill>
              <a:latin typeface="Calibri Light"/>
              <a:cs typeface="Calibri Light"/>
            </a:endParaRPr>
          </a:p>
        </p:txBody>
      </p:sp>
      <p:pic>
        <p:nvPicPr>
          <p:cNvPr id="2" name="Afbeelding 1" descr="Afbeelding met tekst, Lettertype, Graphics, logo&#10;&#10;Automatisch gegenereerde beschrijving">
            <a:extLst>
              <a:ext uri="{FF2B5EF4-FFF2-40B4-BE49-F238E27FC236}">
                <a16:creationId xmlns:a16="http://schemas.microsoft.com/office/drawing/2014/main" id="{66B9C775-2BB2-1C58-7623-EBF9A18DBC2D}"/>
              </a:ext>
            </a:extLst>
          </p:cNvPr>
          <p:cNvPicPr>
            <a:picLocks noChangeAspect="1"/>
          </p:cNvPicPr>
          <p:nvPr/>
        </p:nvPicPr>
        <p:blipFill>
          <a:blip r:embed="rId2"/>
          <a:stretch>
            <a:fillRect/>
          </a:stretch>
        </p:blipFill>
        <p:spPr>
          <a:xfrm>
            <a:off x="128337" y="4331118"/>
            <a:ext cx="1828800" cy="561975"/>
          </a:xfrm>
          <a:prstGeom prst="rect">
            <a:avLst/>
          </a:prstGeom>
        </p:spPr>
      </p:pic>
      <p:pic>
        <p:nvPicPr>
          <p:cNvPr id="4" name="Afbeelding 3" descr="Afbeelding met tekst, Lettertype, logo, Graphics&#10;&#10;Automatisch gegenereerde beschrijving">
            <a:extLst>
              <a:ext uri="{FF2B5EF4-FFF2-40B4-BE49-F238E27FC236}">
                <a16:creationId xmlns:a16="http://schemas.microsoft.com/office/drawing/2014/main" id="{384A1E2E-034B-60E3-96D3-99D95B1C8433}"/>
              </a:ext>
            </a:extLst>
          </p:cNvPr>
          <p:cNvPicPr>
            <a:picLocks noChangeAspect="1"/>
          </p:cNvPicPr>
          <p:nvPr/>
        </p:nvPicPr>
        <p:blipFill>
          <a:blip r:embed="rId3"/>
          <a:stretch>
            <a:fillRect/>
          </a:stretch>
        </p:blipFill>
        <p:spPr>
          <a:xfrm>
            <a:off x="1948364" y="5039227"/>
            <a:ext cx="1838325" cy="609600"/>
          </a:xfrm>
          <a:prstGeom prst="rect">
            <a:avLst/>
          </a:prstGeom>
        </p:spPr>
      </p:pic>
      <p:pic>
        <p:nvPicPr>
          <p:cNvPr id="6" name="Afbeelding 5" descr="Afbeelding met tekst, Lettertype, logo, Graphics&#10;&#10;Automatisch gegenereerde beschrijving">
            <a:extLst>
              <a:ext uri="{FF2B5EF4-FFF2-40B4-BE49-F238E27FC236}">
                <a16:creationId xmlns:a16="http://schemas.microsoft.com/office/drawing/2014/main" id="{716FD9F3-D268-E84E-BD5A-956D4FA1821A}"/>
              </a:ext>
            </a:extLst>
          </p:cNvPr>
          <p:cNvPicPr>
            <a:picLocks noChangeAspect="1"/>
          </p:cNvPicPr>
          <p:nvPr/>
        </p:nvPicPr>
        <p:blipFill>
          <a:blip r:embed="rId4"/>
          <a:stretch>
            <a:fillRect/>
          </a:stretch>
        </p:blipFill>
        <p:spPr>
          <a:xfrm>
            <a:off x="3917783" y="4373980"/>
            <a:ext cx="2190750" cy="476250"/>
          </a:xfrm>
          <a:prstGeom prst="rect">
            <a:avLst/>
          </a:prstGeom>
        </p:spPr>
      </p:pic>
      <p:pic>
        <p:nvPicPr>
          <p:cNvPr id="8" name="Afbeelding 7" descr="Afbeelding met tekst, Lettertype, Graphics, logo&#10;&#10;Automatisch gegenereerde beschrijving">
            <a:extLst>
              <a:ext uri="{FF2B5EF4-FFF2-40B4-BE49-F238E27FC236}">
                <a16:creationId xmlns:a16="http://schemas.microsoft.com/office/drawing/2014/main" id="{D918D9FA-A63C-F088-D50A-D6F8AAF2FBBD}"/>
              </a:ext>
            </a:extLst>
          </p:cNvPr>
          <p:cNvPicPr>
            <a:picLocks noChangeAspect="1"/>
          </p:cNvPicPr>
          <p:nvPr/>
        </p:nvPicPr>
        <p:blipFill>
          <a:blip r:embed="rId5"/>
          <a:stretch>
            <a:fillRect/>
          </a:stretch>
        </p:blipFill>
        <p:spPr>
          <a:xfrm>
            <a:off x="6099760" y="5082090"/>
            <a:ext cx="2238375" cy="523875"/>
          </a:xfrm>
          <a:prstGeom prst="rect">
            <a:avLst/>
          </a:prstGeom>
        </p:spPr>
      </p:pic>
      <p:pic>
        <p:nvPicPr>
          <p:cNvPr id="9" name="Afbeelding 8" descr="Afbeelding met tekst, logo, Lettertype, Graphics&#10;&#10;Automatisch gegenereerde beschrijving">
            <a:extLst>
              <a:ext uri="{FF2B5EF4-FFF2-40B4-BE49-F238E27FC236}">
                <a16:creationId xmlns:a16="http://schemas.microsoft.com/office/drawing/2014/main" id="{D0B22C82-6869-72F8-F1FA-6E57B552417B}"/>
              </a:ext>
            </a:extLst>
          </p:cNvPr>
          <p:cNvPicPr>
            <a:picLocks noChangeAspect="1"/>
          </p:cNvPicPr>
          <p:nvPr/>
        </p:nvPicPr>
        <p:blipFill>
          <a:blip r:embed="rId6"/>
          <a:stretch>
            <a:fillRect/>
          </a:stretch>
        </p:blipFill>
        <p:spPr>
          <a:xfrm>
            <a:off x="8944476" y="4235868"/>
            <a:ext cx="800100" cy="752475"/>
          </a:xfrm>
          <a:prstGeom prst="rect">
            <a:avLst/>
          </a:prstGeom>
        </p:spPr>
      </p:pic>
      <p:pic>
        <p:nvPicPr>
          <p:cNvPr id="12" name="Afbeelding 11" descr="Afbeelding met Lettertype, Graphics, logo, tekst&#10;&#10;Automatisch gegenereerde beschrijving">
            <a:extLst>
              <a:ext uri="{FF2B5EF4-FFF2-40B4-BE49-F238E27FC236}">
                <a16:creationId xmlns:a16="http://schemas.microsoft.com/office/drawing/2014/main" id="{62AC0978-675B-8C1A-D611-1188E06CC029}"/>
              </a:ext>
            </a:extLst>
          </p:cNvPr>
          <p:cNvPicPr>
            <a:picLocks noChangeAspect="1"/>
          </p:cNvPicPr>
          <p:nvPr/>
        </p:nvPicPr>
        <p:blipFill>
          <a:blip r:embed="rId7"/>
          <a:stretch>
            <a:fillRect/>
          </a:stretch>
        </p:blipFill>
        <p:spPr>
          <a:xfrm>
            <a:off x="9925051" y="5078329"/>
            <a:ext cx="2237874" cy="471237"/>
          </a:xfrm>
          <a:prstGeom prst="rect">
            <a:avLst/>
          </a:prstGeom>
        </p:spPr>
      </p:pic>
    </p:spTree>
    <p:extLst>
      <p:ext uri="{BB962C8B-B14F-4D97-AF65-F5344CB8AC3E}">
        <p14:creationId xmlns:p14="http://schemas.microsoft.com/office/powerpoint/2010/main" val="632083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1179040685"/>
              </p:ext>
            </p:extLst>
          </p:nvPr>
        </p:nvGraphicFramePr>
        <p:xfrm>
          <a:off x="2536657" y="912394"/>
          <a:ext cx="7112527" cy="2971800"/>
        </p:xfrm>
        <a:graphic>
          <a:graphicData uri="http://schemas.openxmlformats.org/drawingml/2006/table">
            <a:tbl>
              <a:tblPr firstRow="1" bandRow="1">
                <a:tableStyleId>{5C22544A-7EE6-4342-B048-85BDC9FD1C3A}</a:tableStyleId>
              </a:tblPr>
              <a:tblGrid>
                <a:gridCol w="7112527">
                  <a:extLst>
                    <a:ext uri="{9D8B030D-6E8A-4147-A177-3AD203B41FA5}">
                      <a16:colId xmlns:a16="http://schemas.microsoft.com/office/drawing/2014/main" val="2591501690"/>
                    </a:ext>
                  </a:extLst>
                </a:gridCol>
              </a:tblGrid>
              <a:tr h="1233176">
                <a:tc>
                  <a:txBody>
                    <a:bodyPr/>
                    <a:lstStyle/>
                    <a:p>
                      <a:pPr lvl="0" algn="ctr">
                        <a:lnSpc>
                          <a:spcPct val="100000"/>
                        </a:lnSpc>
                        <a:spcBef>
                          <a:spcPts val="0"/>
                        </a:spcBef>
                        <a:spcAft>
                          <a:spcPts val="0"/>
                        </a:spcAft>
                        <a:buNone/>
                      </a:pPr>
                      <a:r>
                        <a:rPr lang="nl-BE" sz="1800" b="1" i="0" u="none" strike="noStrike" noProof="0">
                          <a:solidFill>
                            <a:schemeClr val="lt1"/>
                          </a:solidFill>
                          <a:latin typeface="Calibri"/>
                        </a:rPr>
                        <a:t>3. KWALITEIT</a:t>
                      </a:r>
                      <a:endParaRPr lang="nl-BE" sz="1800" b="0" i="0" u="none" strike="noStrike" noProof="0">
                        <a:solidFill>
                          <a:srgbClr val="000000"/>
                        </a:solidFill>
                        <a:latin typeface="Calibri"/>
                      </a:endParaRPr>
                    </a:p>
                    <a:p>
                      <a:pPr lvl="0" algn="ctr">
                        <a:buNone/>
                      </a:pPr>
                      <a:endParaRPr lang="nl-BE" sz="1800" b="1"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Coachaccreditatiesysteem</a:t>
                      </a: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Ontwikkeling van een geïntegreerd sportmodel</a:t>
                      </a:r>
                    </a:p>
                    <a:p>
                      <a:pPr marL="285750" lvl="0" indent="-285750" algn="l">
                        <a:lnSpc>
                          <a:spcPct val="150000"/>
                        </a:lnSpc>
                        <a:buClr>
                          <a:srgbClr val="FFFFFF"/>
                        </a:buClr>
                        <a:buFont typeface="Arial"/>
                        <a:buChar char="•"/>
                      </a:pPr>
                      <a:r>
                        <a:rPr lang="nl-BE" sz="1800" b="0" i="0" u="none" strike="noStrike" noProof="0">
                          <a:solidFill>
                            <a:schemeClr val="lt1"/>
                          </a:solidFill>
                          <a:latin typeface="Calibri"/>
                        </a:rPr>
                        <a:t>Implementatie van een objectieve </a:t>
                      </a:r>
                      <a:r>
                        <a:rPr lang="nl-BE" sz="1800" b="0" i="0" u="none" strike="noStrike" noProof="0" err="1">
                          <a:solidFill>
                            <a:schemeClr val="lt1"/>
                          </a:solidFill>
                          <a:latin typeface="Calibri"/>
                        </a:rPr>
                        <a:t>labeling</a:t>
                      </a:r>
                      <a:r>
                        <a:rPr lang="nl-BE" sz="1800" b="0" i="0" u="none" strike="noStrike" noProof="0">
                          <a:solidFill>
                            <a:schemeClr val="lt1"/>
                          </a:solidFill>
                          <a:latin typeface="Calibri"/>
                        </a:rPr>
                        <a:t> voor wedstrijden</a:t>
                      </a:r>
                      <a:endParaRPr lang="nl-BE" sz="1800" b="0"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chemeClr val="lt1"/>
                          </a:solidFill>
                          <a:latin typeface="Calibri"/>
                        </a:rPr>
                        <a:t>Screening en optimalisatie van de eigen werking</a:t>
                      </a:r>
                    </a:p>
                    <a:p>
                      <a:pPr marL="285750" lvl="0" indent="-285750" algn="l">
                        <a:lnSpc>
                          <a:spcPct val="150000"/>
                        </a:lnSpc>
                        <a:buClr>
                          <a:srgbClr val="FFFFFF"/>
                        </a:buClr>
                        <a:buFont typeface="Arial"/>
                        <a:buChar char="•"/>
                      </a:pPr>
                      <a:r>
                        <a:rPr lang="nl-BE" sz="1800" b="0" i="0" u="none" strike="noStrike" noProof="0">
                          <a:solidFill>
                            <a:schemeClr val="lt1"/>
                          </a:solidFill>
                          <a:latin typeface="Calibri"/>
                        </a:rPr>
                        <a:t>Service en dienstverlening richting leden, clubs en organisatoren</a:t>
                      </a:r>
                    </a:p>
                    <a:p>
                      <a:pPr lvl="0" algn="ctr">
                        <a:buNone/>
                      </a:pPr>
                      <a:endParaRPr lang="nl-BE"/>
                    </a:p>
                  </a:txBody>
                  <a:tcPr>
                    <a:solidFill>
                      <a:srgbClr val="0070C0"/>
                    </a:solidFill>
                  </a:tcPr>
                </a:tc>
                <a:extLst>
                  <a:ext uri="{0D108BD9-81ED-4DB2-BD59-A6C34878D82A}">
                    <a16:rowId xmlns:a16="http://schemas.microsoft.com/office/drawing/2014/main" val="2347164840"/>
                  </a:ext>
                </a:extLst>
              </a:tr>
            </a:tbl>
          </a:graphicData>
        </a:graphic>
      </p:graphicFrame>
      <p:sp>
        <p:nvSpPr>
          <p:cNvPr id="5" name="Titel 1">
            <a:extLst>
              <a:ext uri="{FF2B5EF4-FFF2-40B4-BE49-F238E27FC236}">
                <a16:creationId xmlns:a16="http://schemas.microsoft.com/office/drawing/2014/main" id="{0A0B7665-91D0-7AD8-CA7A-2D4C501AED9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BE" sz="2200" b="1" spc="300">
                <a:solidFill>
                  <a:srgbClr val="0070C0"/>
                </a:solidFill>
                <a:latin typeface="Calibri Light"/>
                <a:cs typeface="Calibri Light"/>
              </a:rPr>
              <a:t>Jaarplanning 2024</a:t>
            </a:r>
            <a:endParaRPr lang="nl-NL" sz="2200" b="1" spc="300">
              <a:solidFill>
                <a:srgbClr val="0070C0"/>
              </a:solidFill>
              <a:latin typeface="Calibri Light"/>
              <a:cs typeface="Calibri Light"/>
            </a:endParaRPr>
          </a:p>
        </p:txBody>
      </p:sp>
      <p:pic>
        <p:nvPicPr>
          <p:cNvPr id="3" name="Afbeelding 2" descr="Afbeelding met schermopname, badkleding, mode&#10;&#10;Automatisch gegenereerde beschrijving">
            <a:extLst>
              <a:ext uri="{FF2B5EF4-FFF2-40B4-BE49-F238E27FC236}">
                <a16:creationId xmlns:a16="http://schemas.microsoft.com/office/drawing/2014/main" id="{F0B8656C-EA72-989E-D9BA-4FC800F0697D}"/>
              </a:ext>
            </a:extLst>
          </p:cNvPr>
          <p:cNvPicPr>
            <a:picLocks noChangeAspect="1"/>
          </p:cNvPicPr>
          <p:nvPr/>
        </p:nvPicPr>
        <p:blipFill>
          <a:blip r:embed="rId2"/>
          <a:stretch>
            <a:fillRect/>
          </a:stretch>
        </p:blipFill>
        <p:spPr>
          <a:xfrm>
            <a:off x="0" y="4107075"/>
            <a:ext cx="12192000" cy="2213218"/>
          </a:xfrm>
          <a:prstGeom prst="rect">
            <a:avLst/>
          </a:prstGeom>
        </p:spPr>
      </p:pic>
    </p:spTree>
    <p:extLst>
      <p:ext uri="{BB962C8B-B14F-4D97-AF65-F5344CB8AC3E}">
        <p14:creationId xmlns:p14="http://schemas.microsoft.com/office/powerpoint/2010/main" val="3520150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el 10">
            <a:extLst>
              <a:ext uri="{FF2B5EF4-FFF2-40B4-BE49-F238E27FC236}">
                <a16:creationId xmlns:a16="http://schemas.microsoft.com/office/drawing/2014/main" id="{402A5F85-016E-6BEA-0B2B-00D6FCD4BC26}"/>
              </a:ext>
            </a:extLst>
          </p:cNvPr>
          <p:cNvGraphicFramePr>
            <a:graphicFrameLocks noGrp="1"/>
          </p:cNvGraphicFramePr>
          <p:nvPr>
            <p:extLst>
              <p:ext uri="{D42A27DB-BD31-4B8C-83A1-F6EECF244321}">
                <p14:modId xmlns:p14="http://schemas.microsoft.com/office/powerpoint/2010/main" val="3142224009"/>
              </p:ext>
            </p:extLst>
          </p:nvPr>
        </p:nvGraphicFramePr>
        <p:xfrm>
          <a:off x="2336131" y="912394"/>
          <a:ext cx="7513585" cy="2560320"/>
        </p:xfrm>
        <a:graphic>
          <a:graphicData uri="http://schemas.openxmlformats.org/drawingml/2006/table">
            <a:tbl>
              <a:tblPr firstRow="1" bandRow="1">
                <a:tableStyleId>{5C22544A-7EE6-4342-B048-85BDC9FD1C3A}</a:tableStyleId>
              </a:tblPr>
              <a:tblGrid>
                <a:gridCol w="7513585">
                  <a:extLst>
                    <a:ext uri="{9D8B030D-6E8A-4147-A177-3AD203B41FA5}">
                      <a16:colId xmlns:a16="http://schemas.microsoft.com/office/drawing/2014/main" val="2591501690"/>
                    </a:ext>
                  </a:extLst>
                </a:gridCol>
              </a:tblGrid>
              <a:tr h="1233176">
                <a:tc>
                  <a:txBody>
                    <a:bodyPr/>
                    <a:lstStyle/>
                    <a:p>
                      <a:pPr lvl="0" algn="ctr">
                        <a:lnSpc>
                          <a:spcPct val="100000"/>
                        </a:lnSpc>
                        <a:spcBef>
                          <a:spcPts val="0"/>
                        </a:spcBef>
                        <a:spcAft>
                          <a:spcPts val="0"/>
                        </a:spcAft>
                        <a:buNone/>
                      </a:pPr>
                      <a:r>
                        <a:rPr lang="nl-BE" sz="1800" b="1" i="0" u="none" strike="noStrike" noProof="0">
                          <a:solidFill>
                            <a:schemeClr val="lt1"/>
                          </a:solidFill>
                          <a:latin typeface="Calibri"/>
                        </a:rPr>
                        <a:t>4. GOED BESTUUR</a:t>
                      </a:r>
                      <a:endParaRPr lang="nl-NL"/>
                    </a:p>
                    <a:p>
                      <a:pPr lvl="0" algn="ctr">
                        <a:buNone/>
                      </a:pPr>
                      <a:endParaRPr lang="nl-BE" sz="1800" b="1" i="0" u="none" strike="noStrike" noProof="0">
                        <a:solidFill>
                          <a:srgbClr val="FFFFFF"/>
                        </a:solidFill>
                        <a:latin typeface="Calibri"/>
                      </a:endParaRP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Een gezond financieel beleid waarbij subsidie-afhankelijkheid vermindert</a:t>
                      </a:r>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Een duurzaam beleid met aandacht voor impact op mens en milieu</a:t>
                      </a:r>
                      <a:endParaRPr lang="nl-BE"/>
                    </a:p>
                    <a:p>
                      <a:pPr marL="285750" lvl="0" indent="-285750" algn="l">
                        <a:lnSpc>
                          <a:spcPct val="150000"/>
                        </a:lnSpc>
                        <a:buClr>
                          <a:srgbClr val="FFFFFF"/>
                        </a:buClr>
                        <a:buFont typeface="Arial"/>
                        <a:buChar char="•"/>
                      </a:pPr>
                      <a:r>
                        <a:rPr lang="nl-BE" sz="1800" b="0" i="0" u="none" strike="noStrike" noProof="0">
                          <a:solidFill>
                            <a:srgbClr val="FFFFFF"/>
                          </a:solidFill>
                          <a:latin typeface="Calibri"/>
                        </a:rPr>
                        <a:t>Maximale implementatie van de principes van goed bestuur</a:t>
                      </a:r>
                    </a:p>
                    <a:p>
                      <a:pPr marL="0" lvl="0" indent="0" algn="l">
                        <a:lnSpc>
                          <a:spcPct val="150000"/>
                        </a:lnSpc>
                        <a:buClr>
                          <a:srgbClr val="FFFFFF"/>
                        </a:buClr>
                        <a:buNone/>
                      </a:pPr>
                      <a:r>
                        <a:rPr lang="nl-BE" sz="1800" b="0" i="1" u="none" strike="noStrike" noProof="0">
                          <a:solidFill>
                            <a:srgbClr val="FFFFFF"/>
                          </a:solidFill>
                          <a:latin typeface="Calibri"/>
                        </a:rPr>
                        <a:t>Transparantie – democratie – interne verantwoording</a:t>
                      </a:r>
                    </a:p>
                    <a:p>
                      <a:pPr lvl="0" algn="ctr">
                        <a:buNone/>
                      </a:pPr>
                      <a:endParaRPr lang="nl-BE"/>
                    </a:p>
                  </a:txBody>
                  <a:tcPr>
                    <a:solidFill>
                      <a:srgbClr val="0070C0"/>
                    </a:solidFill>
                  </a:tcPr>
                </a:tc>
                <a:extLst>
                  <a:ext uri="{0D108BD9-81ED-4DB2-BD59-A6C34878D82A}">
                    <a16:rowId xmlns:a16="http://schemas.microsoft.com/office/drawing/2014/main" val="2347164840"/>
                  </a:ext>
                </a:extLst>
              </a:tr>
            </a:tbl>
          </a:graphicData>
        </a:graphic>
      </p:graphicFrame>
      <p:sp>
        <p:nvSpPr>
          <p:cNvPr id="5" name="Titel 1">
            <a:extLst>
              <a:ext uri="{FF2B5EF4-FFF2-40B4-BE49-F238E27FC236}">
                <a16:creationId xmlns:a16="http://schemas.microsoft.com/office/drawing/2014/main" id="{0A0B7665-91D0-7AD8-CA7A-2D4C501AED9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BE" sz="2200" b="1" spc="300">
                <a:solidFill>
                  <a:srgbClr val="0070C0"/>
                </a:solidFill>
                <a:latin typeface="Calibri Light"/>
                <a:cs typeface="Calibri Light"/>
              </a:rPr>
              <a:t>Jaarplanning 2024</a:t>
            </a:r>
            <a:endParaRPr lang="nl-NL" sz="2200" b="1" spc="300">
              <a:solidFill>
                <a:srgbClr val="0070C0"/>
              </a:solidFill>
              <a:latin typeface="Calibri Light"/>
              <a:cs typeface="Calibri Light"/>
            </a:endParaRPr>
          </a:p>
        </p:txBody>
      </p:sp>
    </p:spTree>
    <p:extLst>
      <p:ext uri="{BB962C8B-B14F-4D97-AF65-F5344CB8AC3E}">
        <p14:creationId xmlns:p14="http://schemas.microsoft.com/office/powerpoint/2010/main" val="340803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ige driehoek 2">
            <a:extLst>
              <a:ext uri="{FF2B5EF4-FFF2-40B4-BE49-F238E27FC236}">
                <a16:creationId xmlns:a16="http://schemas.microsoft.com/office/drawing/2014/main" id="{39AC4D87-E95C-4536-8BBA-09AC04FCAB82}"/>
              </a:ext>
            </a:extLst>
          </p:cNvPr>
          <p:cNvSpPr/>
          <p:nvPr/>
        </p:nvSpPr>
        <p:spPr>
          <a:xfrm>
            <a:off x="5831090" y="1222"/>
            <a:ext cx="6271845" cy="632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ige driehoek 3">
            <a:extLst>
              <a:ext uri="{FF2B5EF4-FFF2-40B4-BE49-F238E27FC236}">
                <a16:creationId xmlns:a16="http://schemas.microsoft.com/office/drawing/2014/main" id="{CF0A4AD0-2CAE-D728-0D7E-EC78A3586DB4}"/>
              </a:ext>
            </a:extLst>
          </p:cNvPr>
          <p:cNvSpPr/>
          <p:nvPr/>
        </p:nvSpPr>
        <p:spPr>
          <a:xfrm rot="16200000">
            <a:off x="-5162796" y="25645"/>
            <a:ext cx="6271845" cy="632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1273A60D-7EA4-45C7-B5F4-8AC01EE522E2}"/>
              </a:ext>
            </a:extLst>
          </p:cNvPr>
          <p:cNvSpPr txBox="1"/>
          <p:nvPr/>
        </p:nvSpPr>
        <p:spPr>
          <a:xfrm>
            <a:off x="291762" y="89627"/>
            <a:ext cx="5965222" cy="6374181"/>
          </a:xfrm>
          <a:prstGeom prst="rect">
            <a:avLst/>
          </a:prstGeom>
          <a:noFill/>
        </p:spPr>
        <p:txBody>
          <a:bodyPr wrap="square" lIns="91440" tIns="45720" rIns="91440" bIns="45720" anchor="t">
            <a:spAutoFit/>
          </a:bodyPr>
          <a:lstStyle/>
          <a:p>
            <a:pPr>
              <a:lnSpc>
                <a:spcPct val="150000"/>
              </a:lnSpc>
            </a:pPr>
            <a:r>
              <a:rPr lang="nl-BE" sz="1600" b="1" spc="300">
                <a:solidFill>
                  <a:srgbClr val="0070C0"/>
                </a:solidFill>
                <a:latin typeface="HurmeGeometricSans4-Black ☞"/>
              </a:rPr>
              <a:t>AGENDA</a:t>
            </a:r>
          </a:p>
          <a:p>
            <a:pPr>
              <a:lnSpc>
                <a:spcPct val="150000"/>
              </a:lnSpc>
            </a:pPr>
            <a:endParaRPr lang="nl-BE" sz="1600" b="1" spc="300">
              <a:solidFill>
                <a:srgbClr val="0070C0"/>
              </a:solidFill>
              <a:latin typeface="HurmeGeometricSans4-Black ☞"/>
            </a:endParaRPr>
          </a:p>
          <a:p>
            <a:pPr marL="800100" lvl="1" indent="-342900">
              <a:lnSpc>
                <a:spcPct val="150000"/>
              </a:lnSpc>
              <a:buFont typeface="+mj-lt"/>
              <a:buAutoNum type="arabicPeriod"/>
            </a:pPr>
            <a:r>
              <a:rPr lang="nl-BE" sz="1600">
                <a:solidFill>
                  <a:srgbClr val="0070C0"/>
                </a:solidFill>
              </a:rPr>
              <a:t>Welkomstwoord voorzitter</a:t>
            </a:r>
            <a:endParaRPr lang="nl-BE" sz="1600">
              <a:solidFill>
                <a:srgbClr val="0070C0"/>
              </a:solidFill>
              <a:ea typeface="Calibri"/>
              <a:cs typeface="Calibri"/>
            </a:endParaRPr>
          </a:p>
          <a:p>
            <a:pPr marL="800100" lvl="1" indent="-342900">
              <a:lnSpc>
                <a:spcPct val="150000"/>
              </a:lnSpc>
              <a:buFont typeface="+mj-lt"/>
              <a:buAutoNum type="arabicPeriod"/>
            </a:pPr>
            <a:r>
              <a:rPr lang="nl-BE" sz="1600">
                <a:solidFill>
                  <a:srgbClr val="0070C0"/>
                </a:solidFill>
              </a:rPr>
              <a:t>Mededeling aanwezigen, volmachten en procedures​</a:t>
            </a:r>
            <a:endParaRPr lang="nl-BE" sz="1600">
              <a:solidFill>
                <a:srgbClr val="0070C0"/>
              </a:solidFill>
              <a:ea typeface="Calibri"/>
              <a:cs typeface="Calibri"/>
            </a:endParaRPr>
          </a:p>
          <a:p>
            <a:pPr marL="800100" lvl="1" indent="-342900">
              <a:lnSpc>
                <a:spcPct val="150000"/>
              </a:lnSpc>
              <a:buFont typeface="+mj-lt"/>
              <a:buAutoNum type="arabicPeriod"/>
            </a:pPr>
            <a:r>
              <a:rPr lang="nl-BE" sz="1600">
                <a:solidFill>
                  <a:srgbClr val="0070C0"/>
                </a:solidFill>
              </a:rPr>
              <a:t>Kennisname van de nieuwe leden</a:t>
            </a:r>
            <a:endParaRPr lang="nl-BE" sz="1600">
              <a:solidFill>
                <a:srgbClr val="0070C0"/>
              </a:solidFill>
              <a:ea typeface="Calibri"/>
              <a:cs typeface="Calibri"/>
            </a:endParaRPr>
          </a:p>
          <a:p>
            <a:pPr marL="800100" lvl="1" indent="-342900">
              <a:lnSpc>
                <a:spcPct val="150000"/>
              </a:lnSpc>
              <a:buAutoNum type="arabicPeriod"/>
            </a:pPr>
            <a:r>
              <a:rPr lang="nl-BE" sz="1600">
                <a:solidFill>
                  <a:srgbClr val="0070C0"/>
                </a:solidFill>
                <a:ea typeface="Calibri"/>
                <a:cs typeface="Calibri"/>
              </a:rPr>
              <a:t>Overzicht bestuur en personeel</a:t>
            </a:r>
          </a:p>
          <a:p>
            <a:pPr lvl="1" algn="ctr">
              <a:lnSpc>
                <a:spcPct val="150000"/>
              </a:lnSpc>
            </a:pPr>
            <a:r>
              <a:rPr lang="nl-BE" sz="1600" b="1">
                <a:solidFill>
                  <a:srgbClr val="0070C0"/>
                </a:solidFill>
                <a:ea typeface="Calibri" panose="020F0502020204030204"/>
                <a:cs typeface="Calibri" panose="020F0502020204030204"/>
              </a:rPr>
              <a:t>Terugblik 2023</a:t>
            </a:r>
            <a:endParaRPr lang="nl-BE" sz="1600">
              <a:solidFill>
                <a:srgbClr val="0070C0"/>
              </a:solidFill>
              <a:ea typeface="Calibri" panose="020F0502020204030204"/>
              <a:cs typeface="Calibri" panose="020F0502020204030204"/>
            </a:endParaRPr>
          </a:p>
          <a:p>
            <a:pPr lvl="1">
              <a:lnSpc>
                <a:spcPct val="150000"/>
              </a:lnSpc>
            </a:pPr>
            <a:r>
              <a:rPr lang="nl-BE" sz="1600">
                <a:solidFill>
                  <a:srgbClr val="0070C0"/>
                </a:solidFill>
              </a:rPr>
              <a:t>5. Goedkeuring verslag AV 25/03/2023​</a:t>
            </a:r>
            <a:endParaRPr lang="nl-BE" sz="1600">
              <a:solidFill>
                <a:srgbClr val="0070C0"/>
              </a:solidFill>
              <a:ea typeface="Calibri" panose="020F0502020204030204"/>
              <a:cs typeface="Calibri"/>
            </a:endParaRPr>
          </a:p>
          <a:p>
            <a:pPr lvl="1">
              <a:lnSpc>
                <a:spcPct val="150000"/>
              </a:lnSpc>
            </a:pPr>
            <a:r>
              <a:rPr lang="nl-BE" sz="1600">
                <a:solidFill>
                  <a:srgbClr val="0070C0"/>
                </a:solidFill>
                <a:ea typeface="Calibri" panose="020F0502020204030204"/>
                <a:cs typeface="Calibri"/>
              </a:rPr>
              <a:t>6. Jaarverslag 2023</a:t>
            </a:r>
          </a:p>
          <a:p>
            <a:pPr lvl="1">
              <a:lnSpc>
                <a:spcPct val="150000"/>
              </a:lnSpc>
            </a:pPr>
            <a:r>
              <a:rPr lang="nl-BE" sz="1600">
                <a:solidFill>
                  <a:srgbClr val="0070C0"/>
                </a:solidFill>
                <a:ea typeface="Calibri" panose="020F0502020204030204"/>
                <a:cs typeface="Calibri"/>
              </a:rPr>
              <a:t>7. Financiële terugblik 2023</a:t>
            </a:r>
          </a:p>
          <a:p>
            <a:pPr lvl="1">
              <a:lnSpc>
                <a:spcPct val="150000"/>
              </a:lnSpc>
            </a:pPr>
            <a:r>
              <a:rPr lang="nl-BE" sz="1600">
                <a:solidFill>
                  <a:srgbClr val="0070C0"/>
                </a:solidFill>
                <a:ea typeface="Calibri" panose="020F0502020204030204"/>
                <a:cs typeface="Calibri"/>
              </a:rPr>
              <a:t>8. Stemming kandidaat-bestuurders</a:t>
            </a:r>
          </a:p>
          <a:p>
            <a:pPr lvl="1" algn="ctr">
              <a:lnSpc>
                <a:spcPct val="150000"/>
              </a:lnSpc>
            </a:pPr>
            <a:r>
              <a:rPr lang="nl-BE" sz="1600" b="1">
                <a:solidFill>
                  <a:srgbClr val="0070C0"/>
                </a:solidFill>
                <a:ea typeface="Calibri"/>
                <a:cs typeface="Calibri"/>
              </a:rPr>
              <a:t>Vooruitblik 2024</a:t>
            </a:r>
            <a:endParaRPr lang="nl-BE" sz="1600">
              <a:solidFill>
                <a:srgbClr val="0070C0"/>
              </a:solidFill>
              <a:ea typeface="Calibri"/>
              <a:cs typeface="Calibri"/>
            </a:endParaRPr>
          </a:p>
          <a:p>
            <a:pPr lvl="1">
              <a:lnSpc>
                <a:spcPct val="150000"/>
              </a:lnSpc>
            </a:pPr>
            <a:r>
              <a:rPr lang="nl-BE" sz="1600">
                <a:solidFill>
                  <a:srgbClr val="0070C0"/>
                </a:solidFill>
                <a:ea typeface="Calibri"/>
                <a:cs typeface="Calibri"/>
              </a:rPr>
              <a:t>9.</a:t>
            </a:r>
            <a:r>
              <a:rPr lang="nl-BE" sz="1600" b="1">
                <a:solidFill>
                  <a:srgbClr val="0070C0"/>
                </a:solidFill>
                <a:ea typeface="Calibri"/>
                <a:cs typeface="Calibri"/>
              </a:rPr>
              <a:t> </a:t>
            </a:r>
            <a:r>
              <a:rPr lang="nl-BE" sz="1600">
                <a:solidFill>
                  <a:srgbClr val="0070C0"/>
                </a:solidFill>
                <a:ea typeface="Calibri"/>
                <a:cs typeface="Calibri"/>
              </a:rPr>
              <a:t>Jaarplanning 2024</a:t>
            </a:r>
          </a:p>
          <a:p>
            <a:pPr lvl="1">
              <a:lnSpc>
                <a:spcPct val="150000"/>
              </a:lnSpc>
            </a:pPr>
            <a:r>
              <a:rPr lang="nl-BE" sz="1600">
                <a:solidFill>
                  <a:srgbClr val="0070C0"/>
                </a:solidFill>
                <a:ea typeface="Calibri"/>
                <a:cs typeface="Calibri"/>
              </a:rPr>
              <a:t>10. Financiële vooruitblik</a:t>
            </a:r>
          </a:p>
          <a:p>
            <a:pPr lvl="1">
              <a:lnSpc>
                <a:spcPct val="150000"/>
              </a:lnSpc>
            </a:pPr>
            <a:r>
              <a:rPr lang="nl-BE" sz="1600">
                <a:solidFill>
                  <a:srgbClr val="0070C0"/>
                </a:solidFill>
                <a:ea typeface="Calibri"/>
                <a:cs typeface="Calibri"/>
              </a:rPr>
              <a:t>11. Topsport</a:t>
            </a:r>
          </a:p>
          <a:p>
            <a:pPr lvl="1">
              <a:lnSpc>
                <a:spcPct val="150000"/>
              </a:lnSpc>
            </a:pPr>
            <a:r>
              <a:rPr lang="nl-BE" sz="1600">
                <a:solidFill>
                  <a:srgbClr val="0070C0"/>
                </a:solidFill>
                <a:ea typeface="Calibri"/>
                <a:cs typeface="Calibri"/>
              </a:rPr>
              <a:t>12. Varia</a:t>
            </a:r>
          </a:p>
          <a:p>
            <a:pPr marL="800100" lvl="1" indent="-342900">
              <a:lnSpc>
                <a:spcPct val="150000"/>
              </a:lnSpc>
              <a:buAutoNum type="arabicPeriod"/>
            </a:pPr>
            <a:endParaRPr lang="nl-BE">
              <a:solidFill>
                <a:srgbClr val="0070C0"/>
              </a:solidFill>
              <a:ea typeface="Calibri"/>
              <a:cs typeface="Calibri"/>
            </a:endParaRPr>
          </a:p>
        </p:txBody>
      </p:sp>
      <p:sp>
        <p:nvSpPr>
          <p:cNvPr id="6" name="Tekstvak 5">
            <a:extLst>
              <a:ext uri="{FF2B5EF4-FFF2-40B4-BE49-F238E27FC236}">
                <a16:creationId xmlns:a16="http://schemas.microsoft.com/office/drawing/2014/main" id="{B42B1666-DE45-153A-00CE-C3B485E5F36C}"/>
              </a:ext>
            </a:extLst>
          </p:cNvPr>
          <p:cNvSpPr txBox="1"/>
          <p:nvPr/>
        </p:nvSpPr>
        <p:spPr>
          <a:xfrm>
            <a:off x="6054550" y="1803484"/>
            <a:ext cx="5824030" cy="369332"/>
          </a:xfrm>
          <a:prstGeom prst="rect">
            <a:avLst/>
          </a:prstGeom>
          <a:noFill/>
        </p:spPr>
        <p:txBody>
          <a:bodyPr wrap="square" lIns="91440" tIns="45720" rIns="91440" bIns="45720" rtlCol="0" anchor="t">
            <a:spAutoFit/>
          </a:bodyPr>
          <a:lstStyle/>
          <a:p>
            <a:pPr algn="ctr"/>
            <a:r>
              <a:rPr lang="nl-BE" b="1" dirty="0">
                <a:ea typeface="Calibri"/>
                <a:cs typeface="Calibri" panose="020F0502020204030204"/>
              </a:rPr>
              <a:t>Lunch</a:t>
            </a:r>
            <a:endParaRPr lang="nl-BE" b="1" dirty="0">
              <a:cs typeface="Calibri" panose="020F0502020204030204"/>
            </a:endParaRPr>
          </a:p>
        </p:txBody>
      </p:sp>
      <p:pic>
        <p:nvPicPr>
          <p:cNvPr id="8" name="Afbeelding 7" descr="Afbeelding met logo&#10;&#10;Automatisch gegenereerde beschrijving">
            <a:extLst>
              <a:ext uri="{FF2B5EF4-FFF2-40B4-BE49-F238E27FC236}">
                <a16:creationId xmlns:a16="http://schemas.microsoft.com/office/drawing/2014/main" id="{36B4A6B4-130F-6BC3-9652-35C3E1850159}"/>
              </a:ext>
            </a:extLst>
          </p:cNvPr>
          <p:cNvPicPr>
            <a:picLocks noChangeAspect="1"/>
          </p:cNvPicPr>
          <p:nvPr/>
        </p:nvPicPr>
        <p:blipFill>
          <a:blip r:embed="rId2"/>
          <a:stretch>
            <a:fillRect/>
          </a:stretch>
        </p:blipFill>
        <p:spPr>
          <a:xfrm>
            <a:off x="10977872" y="4172"/>
            <a:ext cx="1209675" cy="866775"/>
          </a:xfrm>
          <a:prstGeom prst="rect">
            <a:avLst/>
          </a:prstGeom>
        </p:spPr>
      </p:pic>
      <p:pic>
        <p:nvPicPr>
          <p:cNvPr id="9" name="Afbeelding 8">
            <a:extLst>
              <a:ext uri="{FF2B5EF4-FFF2-40B4-BE49-F238E27FC236}">
                <a16:creationId xmlns:a16="http://schemas.microsoft.com/office/drawing/2014/main" id="{0985D37C-F1DA-80FD-CEF3-8507F356CBCE}"/>
              </a:ext>
            </a:extLst>
          </p:cNvPr>
          <p:cNvPicPr>
            <a:picLocks noChangeAspect="1"/>
          </p:cNvPicPr>
          <p:nvPr/>
        </p:nvPicPr>
        <p:blipFill>
          <a:blip r:embed="rId3"/>
          <a:stretch>
            <a:fillRect/>
          </a:stretch>
        </p:blipFill>
        <p:spPr>
          <a:xfrm>
            <a:off x="4859414" y="3161135"/>
            <a:ext cx="6179046" cy="2108449"/>
          </a:xfrm>
          <a:prstGeom prst="rect">
            <a:avLst/>
          </a:prstGeom>
        </p:spPr>
      </p:pic>
      <p:sp>
        <p:nvSpPr>
          <p:cNvPr id="7" name="Tekstvak 6">
            <a:extLst>
              <a:ext uri="{FF2B5EF4-FFF2-40B4-BE49-F238E27FC236}">
                <a16:creationId xmlns:a16="http://schemas.microsoft.com/office/drawing/2014/main" id="{51E5F9F1-DAA6-BBE5-307E-704DEBB817CE}"/>
              </a:ext>
            </a:extLst>
          </p:cNvPr>
          <p:cNvSpPr txBox="1"/>
          <p:nvPr/>
        </p:nvSpPr>
        <p:spPr>
          <a:xfrm>
            <a:off x="4620902" y="2587357"/>
            <a:ext cx="8691326" cy="369332"/>
          </a:xfrm>
          <a:prstGeom prst="rect">
            <a:avLst/>
          </a:prstGeom>
          <a:noFill/>
        </p:spPr>
        <p:txBody>
          <a:bodyPr wrap="square">
            <a:spAutoFit/>
          </a:bodyPr>
          <a:lstStyle/>
          <a:p>
            <a:pPr algn="ctr"/>
            <a:r>
              <a:rPr lang="nl-BE" b="1" dirty="0">
                <a:cs typeface="Calibri" panose="020F0502020204030204"/>
              </a:rPr>
              <a:t>Namiddagsessie</a:t>
            </a:r>
            <a:endParaRPr lang="nl-BE" dirty="0"/>
          </a:p>
        </p:txBody>
      </p:sp>
    </p:spTree>
    <p:extLst>
      <p:ext uri="{BB962C8B-B14F-4D97-AF65-F5344CB8AC3E}">
        <p14:creationId xmlns:p14="http://schemas.microsoft.com/office/powerpoint/2010/main" val="213351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A0B7665-91D0-7AD8-CA7A-2D4C501AED9E}"/>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9. </a:t>
            </a:r>
            <a:r>
              <a:rPr lang="nl-NL" sz="2200" b="1" spc="300">
                <a:solidFill>
                  <a:srgbClr val="0070C0"/>
                </a:solidFill>
                <a:latin typeface="HurmeGeometricSans4-Black ☞"/>
                <a:cs typeface="Calibri Light"/>
              </a:rPr>
              <a:t>Jaarplan 2024 - </a:t>
            </a:r>
            <a:r>
              <a:rPr lang="nl-BE" sz="2200" b="1" spc="300">
                <a:solidFill>
                  <a:srgbClr val="0070C0"/>
                </a:solidFill>
                <a:latin typeface="Calibri Light"/>
                <a:cs typeface="Calibri Light"/>
              </a:rPr>
              <a:t>Opmaak nieuw beleidsplan '25-'28</a:t>
            </a:r>
            <a:endParaRPr lang="nl-NL" sz="2200" b="1" spc="300">
              <a:solidFill>
                <a:srgbClr val="0070C0"/>
              </a:solidFill>
              <a:latin typeface="Calibri Light"/>
              <a:cs typeface="Calibri Light"/>
            </a:endParaRPr>
          </a:p>
        </p:txBody>
      </p:sp>
      <p:sp>
        <p:nvSpPr>
          <p:cNvPr id="2" name="Tekstvak 1">
            <a:extLst>
              <a:ext uri="{FF2B5EF4-FFF2-40B4-BE49-F238E27FC236}">
                <a16:creationId xmlns:a16="http://schemas.microsoft.com/office/drawing/2014/main" id="{F44121B7-A877-2514-BBAB-458C623DA9CF}"/>
              </a:ext>
            </a:extLst>
          </p:cNvPr>
          <p:cNvSpPr txBox="1"/>
          <p:nvPr/>
        </p:nvSpPr>
        <p:spPr>
          <a:xfrm>
            <a:off x="2006" y="944479"/>
            <a:ext cx="121879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nl-BE">
              <a:cs typeface="Calibri"/>
            </a:endParaRPr>
          </a:p>
          <a:p>
            <a:pPr algn="ctr"/>
            <a:endParaRPr lang="nl-BE">
              <a:ea typeface="+mn-lt"/>
              <a:cs typeface="+mn-lt"/>
            </a:endParaRPr>
          </a:p>
        </p:txBody>
      </p:sp>
      <p:graphicFrame>
        <p:nvGraphicFramePr>
          <p:cNvPr id="6" name="Tabel 5">
            <a:extLst>
              <a:ext uri="{FF2B5EF4-FFF2-40B4-BE49-F238E27FC236}">
                <a16:creationId xmlns:a16="http://schemas.microsoft.com/office/drawing/2014/main" id="{DDA41820-8FE5-2952-9316-39D2DBF8277D}"/>
              </a:ext>
            </a:extLst>
          </p:cNvPr>
          <p:cNvGraphicFramePr>
            <a:graphicFrameLocks noGrp="1"/>
          </p:cNvGraphicFramePr>
          <p:nvPr>
            <p:extLst>
              <p:ext uri="{D42A27DB-BD31-4B8C-83A1-F6EECF244321}">
                <p14:modId xmlns:p14="http://schemas.microsoft.com/office/powerpoint/2010/main" val="377377929"/>
              </p:ext>
            </p:extLst>
          </p:nvPr>
        </p:nvGraphicFramePr>
        <p:xfrm>
          <a:off x="200526" y="972553"/>
          <a:ext cx="11785994" cy="4573240"/>
        </p:xfrm>
        <a:graphic>
          <a:graphicData uri="http://schemas.openxmlformats.org/drawingml/2006/table">
            <a:tbl>
              <a:tblPr bandRow="1">
                <a:tableStyleId>{5C22544A-7EE6-4342-B048-85BDC9FD1C3A}</a:tableStyleId>
              </a:tblPr>
              <a:tblGrid>
                <a:gridCol w="3489157">
                  <a:extLst>
                    <a:ext uri="{9D8B030D-6E8A-4147-A177-3AD203B41FA5}">
                      <a16:colId xmlns:a16="http://schemas.microsoft.com/office/drawing/2014/main" val="622960116"/>
                    </a:ext>
                  </a:extLst>
                </a:gridCol>
                <a:gridCol w="2867523">
                  <a:extLst>
                    <a:ext uri="{9D8B030D-6E8A-4147-A177-3AD203B41FA5}">
                      <a16:colId xmlns:a16="http://schemas.microsoft.com/office/drawing/2014/main" val="393833787"/>
                    </a:ext>
                  </a:extLst>
                </a:gridCol>
                <a:gridCol w="571500">
                  <a:extLst>
                    <a:ext uri="{9D8B030D-6E8A-4147-A177-3AD203B41FA5}">
                      <a16:colId xmlns:a16="http://schemas.microsoft.com/office/drawing/2014/main" val="411676824"/>
                    </a:ext>
                  </a:extLst>
                </a:gridCol>
                <a:gridCol w="4857814">
                  <a:extLst>
                    <a:ext uri="{9D8B030D-6E8A-4147-A177-3AD203B41FA5}">
                      <a16:colId xmlns:a16="http://schemas.microsoft.com/office/drawing/2014/main" val="3947661321"/>
                    </a:ext>
                  </a:extLst>
                </a:gridCol>
              </a:tblGrid>
              <a:tr h="798420">
                <a:tc>
                  <a:txBody>
                    <a:bodyPr/>
                    <a:lstStyle/>
                    <a:p>
                      <a:r>
                        <a:rPr lang="nl-NL" sz="1600" b="1">
                          <a:effectLst/>
                        </a:rPr>
                        <a:t>Fase 1: </a:t>
                      </a:r>
                      <a:r>
                        <a:rPr lang="nl-NL" sz="1600">
                          <a:effectLst/>
                        </a:rPr>
                        <a:t>samenstelling beleidsteam</a:t>
                      </a:r>
                    </a:p>
                  </a:txBody>
                  <a:tcPr marL="47625" marR="47625" marT="47625" marB="47625" anchor="ctr">
                    <a:lnL>
                      <a:noFill/>
                    </a:lnL>
                    <a:lnR>
                      <a:noFill/>
                    </a:lnR>
                    <a:lnT>
                      <a:noFill/>
                    </a:lnT>
                    <a:lnB w="12700">
                      <a:solidFill>
                        <a:schemeClr val="tx1"/>
                      </a:solidFill>
                    </a:lnB>
                    <a:solidFill>
                      <a:srgbClr val="FFFFFF"/>
                    </a:solidFill>
                  </a:tcPr>
                </a:tc>
                <a:tc>
                  <a:txBody>
                    <a:bodyPr/>
                    <a:lstStyle/>
                    <a:p>
                      <a:r>
                        <a:rPr lang="nl-NL" sz="1600">
                          <a:effectLst/>
                        </a:rPr>
                        <a:t>oktober 2023</a:t>
                      </a:r>
                    </a:p>
                  </a:txBody>
                  <a:tcPr marL="47625" marR="47625" marT="47625" marB="47625" anchor="ctr">
                    <a:lnL>
                      <a:noFill/>
                    </a:lnL>
                    <a:lnR>
                      <a:noFill/>
                    </a:lnR>
                    <a:lnT>
                      <a:noFill/>
                    </a:lnT>
                    <a:lnB w="12700">
                      <a:solidFill>
                        <a:schemeClr val="tx1"/>
                      </a:solidFill>
                    </a:lnB>
                    <a:solidFill>
                      <a:srgbClr val="FFFFFF"/>
                    </a:solidFill>
                  </a:tcPr>
                </a:tc>
                <a:tc>
                  <a:txBody>
                    <a:bodyPr/>
                    <a:lstStyle/>
                    <a:p>
                      <a:pPr lvl="0">
                        <a:buNone/>
                      </a:pPr>
                      <a:r>
                        <a:rPr lang="nl-NL" sz="1600" b="1" i="1" u="none" strike="noStrike" noProof="0">
                          <a:solidFill>
                            <a:srgbClr val="00B050"/>
                          </a:solidFill>
                          <a:effectLst/>
                          <a:latin typeface="Calibri"/>
                        </a:rPr>
                        <a:t>v</a:t>
                      </a:r>
                      <a:endParaRPr lang="nl-NL" i="1">
                        <a:solidFill>
                          <a:srgbClr val="00B050"/>
                        </a:solidFill>
                      </a:endParaRPr>
                    </a:p>
                  </a:txBody>
                  <a:tcPr marL="47625" marR="47625" marT="47625" marB="47625" anchor="ctr">
                    <a:lnL>
                      <a:noFill/>
                    </a:lnL>
                    <a:lnR>
                      <a:noFill/>
                    </a:lnR>
                    <a:lnT>
                      <a:noFill/>
                    </a:lnT>
                    <a:lnB w="12700">
                      <a:solidFill>
                        <a:schemeClr val="tx1"/>
                      </a:solidFill>
                    </a:lnB>
                    <a:solidFill>
                      <a:srgbClr val="FFFFFF"/>
                    </a:solidFill>
                  </a:tcPr>
                </a:tc>
                <a:tc>
                  <a:txBody>
                    <a:bodyPr/>
                    <a:lstStyle/>
                    <a:p>
                      <a:r>
                        <a:rPr lang="nl-NL" sz="1600">
                          <a:effectLst/>
                        </a:rPr>
                        <a:t>Het beleidsteam is samengesteld uit 2 medewerkers en 2 bestuurders van de federatie.</a:t>
                      </a:r>
                    </a:p>
                  </a:txBody>
                  <a:tcPr marL="47625" marR="47625" marT="47625" marB="47625" anchor="ctr">
                    <a:lnL>
                      <a:noFill/>
                    </a:lnL>
                    <a:lnR>
                      <a:noFill/>
                    </a:lnR>
                    <a:lnT>
                      <a:noFill/>
                    </a:lnT>
                    <a:lnB w="12700">
                      <a:solidFill>
                        <a:schemeClr val="tx1"/>
                      </a:solidFill>
                    </a:lnB>
                    <a:solidFill>
                      <a:srgbClr val="FFFFFF"/>
                    </a:solidFill>
                  </a:tcPr>
                </a:tc>
                <a:extLst>
                  <a:ext uri="{0D108BD9-81ED-4DB2-BD59-A6C34878D82A}">
                    <a16:rowId xmlns:a16="http://schemas.microsoft.com/office/drawing/2014/main" val="317672092"/>
                  </a:ext>
                </a:extLst>
              </a:tr>
              <a:tr h="441157">
                <a:tc>
                  <a:txBody>
                    <a:bodyPr/>
                    <a:lstStyle/>
                    <a:p>
                      <a:r>
                        <a:rPr lang="nl-NL" sz="1600" b="1">
                          <a:effectLst/>
                        </a:rPr>
                        <a:t>Fase 2: </a:t>
                      </a:r>
                      <a:r>
                        <a:rPr lang="nl-NL" sz="1600">
                          <a:effectLst/>
                        </a:rPr>
                        <a:t>evaluatie huidig beleidsplan</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a:effectLst/>
                        </a:rPr>
                        <a:t>maart 2023</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b="1" i="1">
                          <a:effectLst/>
                        </a:rPr>
                        <a:t>-</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a:effectLst/>
                        </a:rPr>
                        <a:t>Bezig, nog niet afgerond</a:t>
                      </a:r>
                    </a:p>
                  </a:txBody>
                  <a:tcPr marL="47625" marR="47625" marT="47625" marB="47625" anchor="ctr">
                    <a:lnL>
                      <a:noFill/>
                    </a:lnL>
                    <a:lnR>
                      <a:noFill/>
                    </a:lnR>
                    <a:lnT w="12700">
                      <a:solidFill>
                        <a:schemeClr val="tx1"/>
                      </a:solidFill>
                    </a:lnT>
                    <a:lnB w="12700">
                      <a:solidFill>
                        <a:schemeClr val="tx1"/>
                      </a:solidFill>
                    </a:lnB>
                    <a:solidFill>
                      <a:srgbClr val="FFFFFF"/>
                    </a:solidFill>
                  </a:tcPr>
                </a:tc>
                <a:extLst>
                  <a:ext uri="{0D108BD9-81ED-4DB2-BD59-A6C34878D82A}">
                    <a16:rowId xmlns:a16="http://schemas.microsoft.com/office/drawing/2014/main" val="1146166171"/>
                  </a:ext>
                </a:extLst>
              </a:tr>
              <a:tr h="250352">
                <a:tc rowSpan="6">
                  <a:txBody>
                    <a:bodyPr/>
                    <a:lstStyle/>
                    <a:p>
                      <a:r>
                        <a:rPr lang="nl-NL" sz="1600" b="1">
                          <a:effectLst/>
                        </a:rPr>
                        <a:t>Fase 3:</a:t>
                      </a:r>
                      <a:r>
                        <a:rPr lang="nl-NL" sz="1600">
                          <a:effectLst/>
                        </a:rPr>
                        <a:t> gegevensverzameling</a:t>
                      </a:r>
                    </a:p>
                  </a:txBody>
                  <a:tcPr marL="47625" marR="47625" marT="47625" marB="47625" anchor="ctr">
                    <a:lnL>
                      <a:noFill/>
                    </a:lnL>
                    <a:lnR>
                      <a:noFill/>
                    </a:lnR>
                    <a:lnT w="12700">
                      <a:solidFill>
                        <a:schemeClr val="tx1"/>
                      </a:solidFill>
                    </a:lnT>
                    <a:lnB w="12700">
                      <a:solidFill>
                        <a:schemeClr val="tx1"/>
                      </a:solidFill>
                    </a:lnB>
                    <a:solidFill>
                      <a:srgbClr val="FFFFFF"/>
                    </a:solidFill>
                  </a:tcPr>
                </a:tc>
                <a:tc rowSpan="6">
                  <a:txBody>
                    <a:bodyPr/>
                    <a:lstStyle/>
                    <a:p>
                      <a:r>
                        <a:rPr lang="nl-NL" sz="1600">
                          <a:effectLst/>
                        </a:rPr>
                        <a:t>november 2023 - maart 2024</a:t>
                      </a:r>
                      <a:endParaRPr lang="nl-NL" sz="1600"/>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b="1" i="1" u="none" strike="noStrike" kern="1200">
                          <a:solidFill>
                            <a:srgbClr val="00B050"/>
                          </a:solidFill>
                          <a:effectLst/>
                          <a:latin typeface="Calibri"/>
                          <a:ea typeface="+mn-ea"/>
                          <a:cs typeface="+mn-cs"/>
                        </a:rPr>
                        <a:t>v</a:t>
                      </a:r>
                    </a:p>
                  </a:txBody>
                  <a:tcPr marL="47625" marR="47625" marT="47625" marB="47625" anchor="ctr">
                    <a:lnL>
                      <a:noFill/>
                    </a:lnL>
                    <a:lnR>
                      <a:noFill/>
                    </a:lnR>
                    <a:lnT w="12700">
                      <a:solidFill>
                        <a:schemeClr val="tx1"/>
                      </a:solidFill>
                    </a:lnT>
                    <a:lnB>
                      <a:noFill/>
                    </a:lnB>
                    <a:solidFill>
                      <a:srgbClr val="FFFFFF"/>
                    </a:solidFill>
                  </a:tcPr>
                </a:tc>
                <a:tc>
                  <a:txBody>
                    <a:bodyPr/>
                    <a:lstStyle/>
                    <a:p>
                      <a:r>
                        <a:rPr lang="nl-NL" sz="1600" b="1">
                          <a:effectLst/>
                        </a:rPr>
                        <a:t>omgevingsanalyse</a:t>
                      </a:r>
                      <a:endParaRPr lang="nl-NL" sz="1600">
                        <a:effectLst/>
                      </a:endParaRPr>
                    </a:p>
                  </a:txBody>
                  <a:tcPr marL="47625" marR="47625" marT="47625" marB="47625" anchor="ctr">
                    <a:lnL>
                      <a:noFill/>
                    </a:lnL>
                    <a:lnR>
                      <a:noFill/>
                    </a:lnR>
                    <a:lnT w="12700">
                      <a:solidFill>
                        <a:schemeClr val="tx1"/>
                      </a:solidFill>
                    </a:lnT>
                    <a:lnB>
                      <a:noFill/>
                    </a:lnB>
                    <a:solidFill>
                      <a:srgbClr val="FFFFFF"/>
                    </a:solidFill>
                  </a:tcPr>
                </a:tc>
                <a:extLst>
                  <a:ext uri="{0D108BD9-81ED-4DB2-BD59-A6C34878D82A}">
                    <a16:rowId xmlns:a16="http://schemas.microsoft.com/office/drawing/2014/main" val="281524989"/>
                  </a:ext>
                </a:extLst>
              </a:tr>
              <a:tr h="250352">
                <a:tc vMerge="1">
                  <a:txBody>
                    <a:bodyPr/>
                    <a:lstStyle/>
                    <a:p>
                      <a:endParaRPr lang="nl-NL"/>
                    </a:p>
                  </a:txBody>
                  <a:tcPr/>
                </a:tc>
                <a:tc vMerge="1">
                  <a:txBody>
                    <a:bodyPr/>
                    <a:lstStyle/>
                    <a:p>
                      <a:endParaRPr lang="nl-NL"/>
                    </a:p>
                  </a:txBody>
                  <a:tcPr/>
                </a:tc>
                <a:tc>
                  <a:txBody>
                    <a:bodyPr/>
                    <a:lstStyle/>
                    <a:p>
                      <a:r>
                        <a:rPr lang="nl-NL" sz="1600" b="1" i="1">
                          <a:effectLst/>
                        </a:rPr>
                        <a:t>-</a:t>
                      </a:r>
                    </a:p>
                  </a:txBody>
                  <a:tcPr marL="47625" marR="47625" marT="47625" marB="47625" anchor="ctr">
                    <a:lnL>
                      <a:noFill/>
                    </a:lnL>
                    <a:lnR>
                      <a:noFill/>
                    </a:lnR>
                    <a:lnT>
                      <a:noFill/>
                    </a:lnT>
                    <a:lnB>
                      <a:noFill/>
                    </a:lnB>
                    <a:solidFill>
                      <a:srgbClr val="FFFFFF"/>
                    </a:solidFill>
                  </a:tcPr>
                </a:tc>
                <a:tc>
                  <a:txBody>
                    <a:bodyPr/>
                    <a:lstStyle/>
                    <a:p>
                      <a:r>
                        <a:rPr lang="nl-NL" sz="1600" b="1">
                          <a:effectLst/>
                        </a:rPr>
                        <a:t>interne analyse</a:t>
                      </a:r>
                      <a:r>
                        <a:rPr lang="nl-NL" sz="1600" b="0">
                          <a:effectLst/>
                        </a:rPr>
                        <a:t>: bezig, nog niet afgerond</a:t>
                      </a:r>
                    </a:p>
                  </a:txBody>
                  <a:tcPr marL="47625" marR="47625" marT="47625" marB="47625" anchor="ctr">
                    <a:lnL>
                      <a:noFill/>
                    </a:lnL>
                    <a:lnR>
                      <a:noFill/>
                    </a:lnR>
                    <a:lnT>
                      <a:noFill/>
                    </a:lnT>
                    <a:lnB>
                      <a:noFill/>
                    </a:lnB>
                    <a:solidFill>
                      <a:srgbClr val="FFFFFF"/>
                    </a:solidFill>
                  </a:tcPr>
                </a:tc>
                <a:extLst>
                  <a:ext uri="{0D108BD9-81ED-4DB2-BD59-A6C34878D82A}">
                    <a16:rowId xmlns:a16="http://schemas.microsoft.com/office/drawing/2014/main" val="3377020863"/>
                  </a:ext>
                </a:extLst>
              </a:tr>
              <a:tr h="250352">
                <a:tc vMerge="1">
                  <a:txBody>
                    <a:bodyPr/>
                    <a:lstStyle/>
                    <a:p>
                      <a:endParaRPr lang="nl-NL"/>
                    </a:p>
                  </a:txBody>
                  <a:tcPr/>
                </a:tc>
                <a:tc vMerge="1">
                  <a:txBody>
                    <a:bodyPr/>
                    <a:lstStyle/>
                    <a:p>
                      <a:endParaRPr lang="nl-NL"/>
                    </a:p>
                  </a:txBody>
                  <a:tcPr/>
                </a:tc>
                <a:tc>
                  <a:txBody>
                    <a:bodyPr/>
                    <a:lstStyle/>
                    <a:p>
                      <a:r>
                        <a:rPr lang="nl-NL" sz="1600" b="1" i="1" u="none" strike="noStrike" kern="1200">
                          <a:solidFill>
                            <a:srgbClr val="00B050"/>
                          </a:solidFill>
                          <a:effectLst/>
                          <a:latin typeface="Calibri"/>
                          <a:ea typeface="+mn-ea"/>
                          <a:cs typeface="+mn-cs"/>
                        </a:rPr>
                        <a:t>v</a:t>
                      </a:r>
                    </a:p>
                  </a:txBody>
                  <a:tcPr marL="47625" marR="47625" marT="47625" marB="47625" anchor="ctr">
                    <a:lnL>
                      <a:noFill/>
                    </a:lnL>
                    <a:lnR>
                      <a:noFill/>
                    </a:lnR>
                    <a:lnT>
                      <a:noFill/>
                    </a:lnT>
                    <a:lnB>
                      <a:noFill/>
                    </a:lnB>
                    <a:solidFill>
                      <a:srgbClr val="FFFFFF"/>
                    </a:solidFill>
                  </a:tcPr>
                </a:tc>
                <a:tc>
                  <a:txBody>
                    <a:bodyPr/>
                    <a:lstStyle/>
                    <a:p>
                      <a:r>
                        <a:rPr lang="nl-NL" sz="1600" b="1">
                          <a:effectLst/>
                        </a:rPr>
                        <a:t>ledenbevraging</a:t>
                      </a:r>
                      <a:endParaRPr lang="nl-NL" sz="1600">
                        <a:effectLst/>
                      </a:endParaRPr>
                    </a:p>
                  </a:txBody>
                  <a:tcPr marL="47625" marR="47625" marT="47625" marB="47625" anchor="ctr">
                    <a:lnL>
                      <a:noFill/>
                    </a:lnL>
                    <a:lnR>
                      <a:noFill/>
                    </a:lnR>
                    <a:lnT>
                      <a:noFill/>
                    </a:lnT>
                    <a:lnB>
                      <a:noFill/>
                    </a:lnB>
                    <a:solidFill>
                      <a:srgbClr val="FFFFFF"/>
                    </a:solidFill>
                  </a:tcPr>
                </a:tc>
                <a:extLst>
                  <a:ext uri="{0D108BD9-81ED-4DB2-BD59-A6C34878D82A}">
                    <a16:rowId xmlns:a16="http://schemas.microsoft.com/office/drawing/2014/main" val="2545439382"/>
                  </a:ext>
                </a:extLst>
              </a:tr>
              <a:tr h="250352">
                <a:tc vMerge="1">
                  <a:txBody>
                    <a:bodyPr/>
                    <a:lstStyle/>
                    <a:p>
                      <a:endParaRPr lang="nl-NL"/>
                    </a:p>
                  </a:txBody>
                  <a:tcPr/>
                </a:tc>
                <a:tc vMerge="1">
                  <a:txBody>
                    <a:bodyPr/>
                    <a:lstStyle/>
                    <a:p>
                      <a:endParaRPr lang="nl-NL"/>
                    </a:p>
                  </a:txBody>
                  <a:tcPr/>
                </a:tc>
                <a:tc>
                  <a:txBody>
                    <a:bodyPr/>
                    <a:lstStyle/>
                    <a:p>
                      <a:pPr lvl="0">
                        <a:buNone/>
                      </a:pPr>
                      <a:r>
                        <a:rPr lang="nl-NL" sz="1600" b="1" i="1" u="none" strike="noStrike" noProof="0">
                          <a:solidFill>
                            <a:srgbClr val="00B050"/>
                          </a:solidFill>
                          <a:effectLst/>
                          <a:latin typeface="Calibri"/>
                        </a:rPr>
                        <a:t>v</a:t>
                      </a:r>
                      <a:endParaRPr lang="nl-NL"/>
                    </a:p>
                  </a:txBody>
                  <a:tcPr marL="47625" marR="47625" marT="47625" marB="47625" anchor="ctr">
                    <a:lnL>
                      <a:noFill/>
                    </a:lnL>
                    <a:lnR>
                      <a:noFill/>
                    </a:lnR>
                    <a:lnT>
                      <a:noFill/>
                    </a:lnT>
                    <a:lnB>
                      <a:noFill/>
                    </a:lnB>
                    <a:solidFill>
                      <a:srgbClr val="FFFFFF"/>
                    </a:solidFill>
                  </a:tcPr>
                </a:tc>
                <a:tc>
                  <a:txBody>
                    <a:bodyPr/>
                    <a:lstStyle/>
                    <a:p>
                      <a:r>
                        <a:rPr lang="nl-NL" sz="1600" b="1">
                          <a:effectLst/>
                        </a:rPr>
                        <a:t>Clubbevraging: </a:t>
                      </a:r>
                      <a:r>
                        <a:rPr lang="nl-NL" sz="1600" b="0">
                          <a:effectLst/>
                        </a:rPr>
                        <a:t>uitgestuurd</a:t>
                      </a:r>
                      <a:endParaRPr lang="nl-NL" sz="1600">
                        <a:effectLst/>
                      </a:endParaRPr>
                    </a:p>
                  </a:txBody>
                  <a:tcPr marL="47625" marR="47625" marT="47625" marB="47625" anchor="ctr">
                    <a:lnL>
                      <a:noFill/>
                    </a:lnL>
                    <a:lnR>
                      <a:noFill/>
                    </a:lnR>
                    <a:lnT>
                      <a:noFill/>
                    </a:lnT>
                    <a:lnB>
                      <a:noFill/>
                    </a:lnB>
                    <a:solidFill>
                      <a:srgbClr val="FFFFFF"/>
                    </a:solidFill>
                  </a:tcPr>
                </a:tc>
                <a:extLst>
                  <a:ext uri="{0D108BD9-81ED-4DB2-BD59-A6C34878D82A}">
                    <a16:rowId xmlns:a16="http://schemas.microsoft.com/office/drawing/2014/main" val="3268305758"/>
                  </a:ext>
                </a:extLst>
              </a:tr>
              <a:tr h="250352">
                <a:tc vMerge="1">
                  <a:txBody>
                    <a:bodyPr/>
                    <a:lstStyle/>
                    <a:p>
                      <a:endParaRPr lang="nl-NL"/>
                    </a:p>
                  </a:txBody>
                  <a:tcPr/>
                </a:tc>
                <a:tc vMerge="1">
                  <a:txBody>
                    <a:bodyPr/>
                    <a:lstStyle/>
                    <a:p>
                      <a:endParaRPr lang="nl-NL"/>
                    </a:p>
                  </a:txBody>
                  <a:tcPr/>
                </a:tc>
                <a:tc>
                  <a:txBody>
                    <a:bodyPr/>
                    <a:lstStyle/>
                    <a:p>
                      <a:r>
                        <a:rPr lang="nl-NL" sz="1600" b="1" i="1">
                          <a:effectLst/>
                        </a:rPr>
                        <a:t>x</a:t>
                      </a:r>
                      <a:endParaRPr lang="nl-NL" sz="1600" i="1">
                        <a:effectLst/>
                      </a:endParaRPr>
                    </a:p>
                  </a:txBody>
                  <a:tcPr marL="47625" marR="47625" marT="47625" marB="47625" anchor="ctr">
                    <a:lnL>
                      <a:noFill/>
                    </a:lnL>
                    <a:lnR>
                      <a:noFill/>
                    </a:lnR>
                    <a:lnT>
                      <a:noFill/>
                    </a:lnT>
                    <a:lnB>
                      <a:noFill/>
                    </a:lnB>
                    <a:solidFill>
                      <a:srgbClr val="FFFFFF"/>
                    </a:solidFill>
                  </a:tcPr>
                </a:tc>
                <a:tc>
                  <a:txBody>
                    <a:bodyPr/>
                    <a:lstStyle/>
                    <a:p>
                      <a:r>
                        <a:rPr lang="nl-NL" sz="1600" b="1">
                          <a:effectLst/>
                        </a:rPr>
                        <a:t>bevraging organisatoren</a:t>
                      </a:r>
                      <a:endParaRPr lang="nl-NL" sz="1600">
                        <a:effectLst/>
                      </a:endParaRPr>
                    </a:p>
                  </a:txBody>
                  <a:tcPr marL="47625" marR="47625" marT="47625" marB="47625" anchor="ctr">
                    <a:lnL>
                      <a:noFill/>
                    </a:lnL>
                    <a:lnR>
                      <a:noFill/>
                    </a:lnR>
                    <a:lnT>
                      <a:noFill/>
                    </a:lnT>
                    <a:lnB>
                      <a:noFill/>
                    </a:lnB>
                    <a:solidFill>
                      <a:srgbClr val="FFFFFF"/>
                    </a:solidFill>
                  </a:tcPr>
                </a:tc>
                <a:extLst>
                  <a:ext uri="{0D108BD9-81ED-4DB2-BD59-A6C34878D82A}">
                    <a16:rowId xmlns:a16="http://schemas.microsoft.com/office/drawing/2014/main" val="4239269748"/>
                  </a:ext>
                </a:extLst>
              </a:tr>
              <a:tr h="250352">
                <a:tc vMerge="1">
                  <a:txBody>
                    <a:bodyPr/>
                    <a:lstStyle/>
                    <a:p>
                      <a:endParaRPr lang="nl-NL"/>
                    </a:p>
                  </a:txBody>
                  <a:tcPr/>
                </a:tc>
                <a:tc vMerge="1">
                  <a:txBody>
                    <a:bodyPr/>
                    <a:lstStyle/>
                    <a:p>
                      <a:endParaRPr lang="nl-NL"/>
                    </a:p>
                  </a:txBody>
                  <a:tcPr/>
                </a:tc>
                <a:tc>
                  <a:txBody>
                    <a:bodyPr/>
                    <a:lstStyle/>
                    <a:p>
                      <a:r>
                        <a:rPr lang="nl-NL" sz="1600" b="1" i="1">
                          <a:effectLst/>
                        </a:rPr>
                        <a:t>x</a:t>
                      </a:r>
                      <a:endParaRPr lang="nl-NL" sz="1600" i="1">
                        <a:effectLst/>
                      </a:endParaRPr>
                    </a:p>
                  </a:txBody>
                  <a:tcPr marL="47625" marR="47625" marT="47625" marB="47625" anchor="ctr">
                    <a:lnL>
                      <a:noFill/>
                    </a:lnL>
                    <a:lnR>
                      <a:noFill/>
                    </a:lnR>
                    <a:lnT>
                      <a:noFill/>
                    </a:lnT>
                    <a:lnB w="12700">
                      <a:solidFill>
                        <a:schemeClr val="tx1"/>
                      </a:solidFill>
                    </a:lnB>
                    <a:solidFill>
                      <a:srgbClr val="FFFFFF"/>
                    </a:solidFill>
                  </a:tcPr>
                </a:tc>
                <a:tc>
                  <a:txBody>
                    <a:bodyPr/>
                    <a:lstStyle/>
                    <a:p>
                      <a:r>
                        <a:rPr lang="nl-NL" sz="1600" b="1">
                          <a:effectLst/>
                        </a:rPr>
                        <a:t>bevraging trainers</a:t>
                      </a:r>
                      <a:endParaRPr lang="nl-NL" sz="1600">
                        <a:effectLst/>
                      </a:endParaRPr>
                    </a:p>
                  </a:txBody>
                  <a:tcPr marL="47625" marR="47625" marT="47625" marB="47625" anchor="ctr">
                    <a:lnL>
                      <a:noFill/>
                    </a:lnL>
                    <a:lnR>
                      <a:noFill/>
                    </a:lnR>
                    <a:lnT>
                      <a:noFill/>
                    </a:lnT>
                    <a:lnB w="12700">
                      <a:solidFill>
                        <a:schemeClr val="tx1"/>
                      </a:solidFill>
                    </a:lnB>
                    <a:solidFill>
                      <a:srgbClr val="FFFFFF"/>
                    </a:solidFill>
                  </a:tcPr>
                </a:tc>
                <a:extLst>
                  <a:ext uri="{0D108BD9-81ED-4DB2-BD59-A6C34878D82A}">
                    <a16:rowId xmlns:a16="http://schemas.microsoft.com/office/drawing/2014/main" val="1625461331"/>
                  </a:ext>
                </a:extLst>
              </a:tr>
              <a:tr h="433041">
                <a:tc>
                  <a:txBody>
                    <a:bodyPr/>
                    <a:lstStyle/>
                    <a:p>
                      <a:r>
                        <a:rPr lang="nl-NL" sz="1600" b="1">
                          <a:effectLst/>
                        </a:rPr>
                        <a:t>Fase 4: </a:t>
                      </a:r>
                      <a:r>
                        <a:rPr lang="nl-NL" sz="1600">
                          <a:effectLst/>
                        </a:rPr>
                        <a:t>uitdagingen en beleidsopties</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a:effectLst/>
                        </a:rPr>
                        <a:t>11-12 april 2024</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w="12700">
                      <a:solidFill>
                        <a:schemeClr val="tx1"/>
                      </a:solidFill>
                    </a:lnB>
                    <a:solidFill>
                      <a:srgbClr val="FFFFFF"/>
                    </a:solidFill>
                  </a:tcPr>
                </a:tc>
                <a:extLst>
                  <a:ext uri="{0D108BD9-81ED-4DB2-BD59-A6C34878D82A}">
                    <a16:rowId xmlns:a16="http://schemas.microsoft.com/office/drawing/2014/main" val="3282638351"/>
                  </a:ext>
                </a:extLst>
              </a:tr>
              <a:tr h="433041">
                <a:tc>
                  <a:txBody>
                    <a:bodyPr/>
                    <a:lstStyle/>
                    <a:p>
                      <a:r>
                        <a:rPr lang="nl-NL" sz="1600" b="1">
                          <a:effectLst/>
                        </a:rPr>
                        <a:t>Fase 5: </a:t>
                      </a:r>
                      <a:r>
                        <a:rPr lang="nl-NL" sz="1600">
                          <a:effectLst/>
                        </a:rPr>
                        <a:t>doelstellingen</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r>
                        <a:rPr lang="nl-NL" sz="1600">
                          <a:effectLst/>
                        </a:rPr>
                        <a:t>11-12 april 2024</a:t>
                      </a: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w="12700">
                      <a:solidFill>
                        <a:schemeClr val="tx1"/>
                      </a:solid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w="12700">
                      <a:solidFill>
                        <a:schemeClr val="tx1"/>
                      </a:solidFill>
                    </a:lnB>
                    <a:solidFill>
                      <a:srgbClr val="FFFFFF"/>
                    </a:solidFill>
                  </a:tcPr>
                </a:tc>
                <a:extLst>
                  <a:ext uri="{0D108BD9-81ED-4DB2-BD59-A6C34878D82A}">
                    <a16:rowId xmlns:a16="http://schemas.microsoft.com/office/drawing/2014/main" val="694903912"/>
                  </a:ext>
                </a:extLst>
              </a:tr>
              <a:tr h="433041">
                <a:tc>
                  <a:txBody>
                    <a:bodyPr/>
                    <a:lstStyle/>
                    <a:p>
                      <a:r>
                        <a:rPr lang="nl-NL" sz="1600" b="1">
                          <a:effectLst/>
                        </a:rPr>
                        <a:t>Fase 6: </a:t>
                      </a:r>
                      <a:r>
                        <a:rPr lang="nl-NL" sz="1600">
                          <a:effectLst/>
                        </a:rPr>
                        <a:t>strategie</a:t>
                      </a:r>
                    </a:p>
                  </a:txBody>
                  <a:tcPr marL="47625" marR="47625" marT="47625" marB="47625" anchor="ctr">
                    <a:lnL>
                      <a:noFill/>
                    </a:lnL>
                    <a:lnR>
                      <a:noFill/>
                    </a:lnR>
                    <a:lnT w="12700">
                      <a:solidFill>
                        <a:schemeClr val="tx1"/>
                      </a:solidFill>
                    </a:lnT>
                    <a:lnB>
                      <a:noFill/>
                    </a:lnB>
                    <a:solidFill>
                      <a:srgbClr val="FFFFFF"/>
                    </a:solidFill>
                  </a:tcPr>
                </a:tc>
                <a:tc>
                  <a:txBody>
                    <a:bodyPr/>
                    <a:lstStyle/>
                    <a:p>
                      <a:r>
                        <a:rPr lang="nl-NL" sz="1600">
                          <a:effectLst/>
                        </a:rPr>
                        <a:t>juli - augustus 2024</a:t>
                      </a:r>
                    </a:p>
                  </a:txBody>
                  <a:tcPr marL="47625" marR="47625" marT="47625" marB="47625" anchor="ctr">
                    <a:lnL>
                      <a:noFill/>
                    </a:lnL>
                    <a:lnR>
                      <a:noFill/>
                    </a:lnR>
                    <a:lnT w="12700">
                      <a:solidFill>
                        <a:schemeClr val="tx1"/>
                      </a:solidFill>
                    </a:lnT>
                    <a:lnB>
                      <a:no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a:noFill/>
                    </a:lnB>
                    <a:solidFill>
                      <a:srgbClr val="FFFFFF"/>
                    </a:solidFill>
                  </a:tcPr>
                </a:tc>
                <a:tc>
                  <a:txBody>
                    <a:bodyPr/>
                    <a:lstStyle/>
                    <a:p>
                      <a:endParaRPr lang="nl-NL" sz="1600">
                        <a:effectLst/>
                      </a:endParaRPr>
                    </a:p>
                  </a:txBody>
                  <a:tcPr marL="47625" marR="47625" marT="47625" marB="47625" anchor="ctr">
                    <a:lnL>
                      <a:noFill/>
                    </a:lnL>
                    <a:lnR>
                      <a:noFill/>
                    </a:lnR>
                    <a:lnT w="12700">
                      <a:solidFill>
                        <a:schemeClr val="tx1"/>
                      </a:solidFill>
                    </a:lnT>
                    <a:lnB>
                      <a:noFill/>
                    </a:lnB>
                    <a:solidFill>
                      <a:srgbClr val="FFFFFF"/>
                    </a:solidFill>
                  </a:tcPr>
                </a:tc>
                <a:extLst>
                  <a:ext uri="{0D108BD9-81ED-4DB2-BD59-A6C34878D82A}">
                    <a16:rowId xmlns:a16="http://schemas.microsoft.com/office/drawing/2014/main" val="3125146118"/>
                  </a:ext>
                </a:extLst>
              </a:tr>
            </a:tbl>
          </a:graphicData>
        </a:graphic>
      </p:graphicFrame>
      <p:sp>
        <p:nvSpPr>
          <p:cNvPr id="7" name="Tekstvak 6">
            <a:extLst>
              <a:ext uri="{FF2B5EF4-FFF2-40B4-BE49-F238E27FC236}">
                <a16:creationId xmlns:a16="http://schemas.microsoft.com/office/drawing/2014/main" id="{133584C4-FD3C-76E1-9529-EAE359C3F095}"/>
              </a:ext>
            </a:extLst>
          </p:cNvPr>
          <p:cNvSpPr txBox="1"/>
          <p:nvPr/>
        </p:nvSpPr>
        <p:spPr>
          <a:xfrm>
            <a:off x="7230979" y="5947610"/>
            <a:ext cx="49590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BE" u="sng">
                <a:solidFill>
                  <a:srgbClr val="2998E3"/>
                </a:solidFill>
                <a:cs typeface="Segoe UI"/>
                <a:hlinkClick r:id="rId2"/>
              </a:rPr>
              <a:t>https://www.triatlon.vlaanderen/over-ons/beleid</a:t>
            </a:r>
            <a:r>
              <a:rPr lang="nl-BE">
                <a:cs typeface="Segoe UI"/>
              </a:rPr>
              <a:t>​</a:t>
            </a:r>
          </a:p>
          <a:p>
            <a:pPr algn="ctr"/>
            <a:r>
              <a:rPr lang="nl-BE">
                <a:cs typeface="Segoe UI"/>
              </a:rPr>
              <a:t>​</a:t>
            </a:r>
          </a:p>
        </p:txBody>
      </p:sp>
    </p:spTree>
    <p:extLst>
      <p:ext uri="{BB962C8B-B14F-4D97-AF65-F5344CB8AC3E}">
        <p14:creationId xmlns:p14="http://schemas.microsoft.com/office/powerpoint/2010/main" val="3607049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BE" sz="2200" b="1" spc="300">
                <a:solidFill>
                  <a:srgbClr val="0070C0"/>
                </a:solidFill>
                <a:latin typeface="HurmeGeometricSans4-Black ☞"/>
                <a:cs typeface="Calibri Light"/>
              </a:rPr>
              <a:t>10. Financiële vooruitblik</a:t>
            </a:r>
            <a:endParaRPr lang="nl-NL" sz="2200" b="1" spc="300">
              <a:solidFill>
                <a:srgbClr val="0070C0"/>
              </a:solidFill>
              <a:latin typeface="HurmeGeometricSans4-Black ☞"/>
              <a:cs typeface="Calibri Light"/>
            </a:endParaRPr>
          </a:p>
        </p:txBody>
      </p:sp>
      <p:pic>
        <p:nvPicPr>
          <p:cNvPr id="17" name="Picture 2" descr="Sport Vlaanderen - Centrum Ethiek in de Sport">
            <a:extLst>
              <a:ext uri="{FF2B5EF4-FFF2-40B4-BE49-F238E27FC236}">
                <a16:creationId xmlns:a16="http://schemas.microsoft.com/office/drawing/2014/main" id="{18B01282-83B8-A3DF-3281-DE83CCD24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6824" y="1382125"/>
            <a:ext cx="2232135" cy="1597406"/>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descr="Afbeelding met tekst, Lettertype, schermopname, Graphics&#10;&#10;Automatisch gegenereerde beschrijving">
            <a:extLst>
              <a:ext uri="{FF2B5EF4-FFF2-40B4-BE49-F238E27FC236}">
                <a16:creationId xmlns:a16="http://schemas.microsoft.com/office/drawing/2014/main" id="{B60DCB88-365D-0A5E-C7F5-BBA1D3F6D385}"/>
              </a:ext>
            </a:extLst>
          </p:cNvPr>
          <p:cNvPicPr>
            <a:picLocks noChangeAspect="1"/>
          </p:cNvPicPr>
          <p:nvPr/>
        </p:nvPicPr>
        <p:blipFill>
          <a:blip r:embed="rId4"/>
          <a:stretch>
            <a:fillRect/>
          </a:stretch>
        </p:blipFill>
        <p:spPr>
          <a:xfrm>
            <a:off x="286502" y="3332496"/>
            <a:ext cx="2675523" cy="1115429"/>
          </a:xfrm>
          <a:prstGeom prst="rect">
            <a:avLst/>
          </a:prstGeom>
        </p:spPr>
      </p:pic>
      <p:sp>
        <p:nvSpPr>
          <p:cNvPr id="3" name="Tekstvak 2">
            <a:extLst>
              <a:ext uri="{FF2B5EF4-FFF2-40B4-BE49-F238E27FC236}">
                <a16:creationId xmlns:a16="http://schemas.microsoft.com/office/drawing/2014/main" id="{5E09F848-0B35-ECF1-44B9-559B4D6DD4B4}"/>
              </a:ext>
            </a:extLst>
          </p:cNvPr>
          <p:cNvSpPr txBox="1"/>
          <p:nvPr/>
        </p:nvSpPr>
        <p:spPr>
          <a:xfrm>
            <a:off x="290763" y="1854867"/>
            <a:ext cx="94046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a:solidFill>
                  <a:srgbClr val="0070C0"/>
                </a:solidFill>
                <a:cs typeface="Calibri"/>
              </a:rPr>
              <a:t>Exclusieve besteding van middelen die zijn toegekend aan projecten zoals bv. Topsport, 3VL kidstoer, jeugdsportfonds, trainersopleidingen, training </a:t>
            </a:r>
            <a:r>
              <a:rPr lang="nl-NL" err="1">
                <a:solidFill>
                  <a:srgbClr val="0070C0"/>
                </a:solidFill>
                <a:cs typeface="Calibri"/>
              </a:rPr>
              <a:t>days</a:t>
            </a:r>
            <a:r>
              <a:rPr lang="nl-NL">
                <a:solidFill>
                  <a:srgbClr val="0070C0"/>
                </a:solidFill>
                <a:cs typeface="Calibri"/>
              </a:rPr>
              <a:t>, start </a:t>
            </a:r>
            <a:r>
              <a:rPr lang="nl-NL" err="1">
                <a:solidFill>
                  <a:srgbClr val="0070C0"/>
                </a:solidFill>
                <a:cs typeface="Calibri"/>
              </a:rPr>
              <a:t>to</a:t>
            </a:r>
            <a:r>
              <a:rPr lang="nl-NL">
                <a:solidFill>
                  <a:srgbClr val="0070C0"/>
                </a:solidFill>
                <a:cs typeface="Calibri"/>
              </a:rPr>
              <a:t>, ladies </a:t>
            </a:r>
            <a:r>
              <a:rPr lang="nl-NL" err="1">
                <a:solidFill>
                  <a:srgbClr val="0070C0"/>
                </a:solidFill>
                <a:cs typeface="Calibri"/>
              </a:rPr>
              <a:t>day</a:t>
            </a:r>
            <a:r>
              <a:rPr lang="nl-NL">
                <a:solidFill>
                  <a:srgbClr val="0070C0"/>
                </a:solidFill>
                <a:cs typeface="Calibri"/>
              </a:rPr>
              <a:t>, basiswerking</a:t>
            </a:r>
            <a:endParaRPr lang="nl-NL">
              <a:solidFill>
                <a:srgbClr val="0070C0"/>
              </a:solidFill>
            </a:endParaRPr>
          </a:p>
        </p:txBody>
      </p:sp>
      <p:sp>
        <p:nvSpPr>
          <p:cNvPr id="5" name="Tekstvak 4">
            <a:extLst>
              <a:ext uri="{FF2B5EF4-FFF2-40B4-BE49-F238E27FC236}">
                <a16:creationId xmlns:a16="http://schemas.microsoft.com/office/drawing/2014/main" id="{E1C23CBE-E1C8-89A9-E29E-C157CD25D487}"/>
              </a:ext>
            </a:extLst>
          </p:cNvPr>
          <p:cNvSpPr txBox="1"/>
          <p:nvPr/>
        </p:nvSpPr>
        <p:spPr>
          <a:xfrm>
            <a:off x="3190374" y="3330742"/>
            <a:ext cx="866875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cs typeface="Calibri"/>
              </a:rPr>
              <a:t>In </a:t>
            </a:r>
            <a:r>
              <a:rPr lang="en-US" err="1">
                <a:solidFill>
                  <a:srgbClr val="0070C0"/>
                </a:solidFill>
                <a:cs typeface="Calibri"/>
              </a:rPr>
              <a:t>november</a:t>
            </a:r>
            <a:r>
              <a:rPr lang="en-US">
                <a:solidFill>
                  <a:srgbClr val="0070C0"/>
                </a:solidFill>
                <a:cs typeface="Calibri"/>
              </a:rPr>
              <a:t> 2023 </a:t>
            </a:r>
            <a:r>
              <a:rPr lang="en-US" err="1">
                <a:solidFill>
                  <a:srgbClr val="0070C0"/>
                </a:solidFill>
                <a:cs typeface="Calibri"/>
              </a:rPr>
              <a:t>werd</a:t>
            </a:r>
            <a:r>
              <a:rPr lang="en-US">
                <a:solidFill>
                  <a:srgbClr val="0070C0"/>
                </a:solidFill>
                <a:cs typeface="Calibri"/>
              </a:rPr>
              <a:t> </a:t>
            </a:r>
            <a:r>
              <a:rPr lang="en-US" err="1">
                <a:solidFill>
                  <a:srgbClr val="0070C0"/>
                </a:solidFill>
                <a:cs typeface="Calibri"/>
              </a:rPr>
              <a:t>beslist</a:t>
            </a:r>
            <a:r>
              <a:rPr lang="en-US">
                <a:solidFill>
                  <a:srgbClr val="0070C0"/>
                </a:solidFill>
                <a:cs typeface="Calibri"/>
              </a:rPr>
              <a:t> om de </a:t>
            </a:r>
            <a:r>
              <a:rPr lang="en-US" err="1">
                <a:solidFill>
                  <a:srgbClr val="0070C0"/>
                </a:solidFill>
                <a:cs typeface="Calibri"/>
              </a:rPr>
              <a:t>tarieven</a:t>
            </a:r>
            <a:r>
              <a:rPr lang="en-US">
                <a:solidFill>
                  <a:srgbClr val="0070C0"/>
                </a:solidFill>
                <a:cs typeface="Calibri"/>
              </a:rPr>
              <a:t> </a:t>
            </a:r>
            <a:r>
              <a:rPr lang="en-US" err="1">
                <a:solidFill>
                  <a:srgbClr val="0070C0"/>
                </a:solidFill>
                <a:cs typeface="Calibri"/>
              </a:rPr>
              <a:t>voor</a:t>
            </a:r>
            <a:r>
              <a:rPr lang="en-US">
                <a:solidFill>
                  <a:srgbClr val="0070C0"/>
                </a:solidFill>
                <a:cs typeface="Calibri"/>
              </a:rPr>
              <a:t> </a:t>
            </a:r>
            <a:r>
              <a:rPr lang="en-US" err="1">
                <a:solidFill>
                  <a:srgbClr val="0070C0"/>
                </a:solidFill>
                <a:cs typeface="Calibri"/>
              </a:rPr>
              <a:t>lidmaatschap</a:t>
            </a:r>
            <a:r>
              <a:rPr lang="en-US">
                <a:solidFill>
                  <a:srgbClr val="0070C0"/>
                </a:solidFill>
                <a:cs typeface="Calibri"/>
              </a:rPr>
              <a:t> </a:t>
            </a:r>
            <a:r>
              <a:rPr lang="en-US" err="1">
                <a:solidFill>
                  <a:srgbClr val="0070C0"/>
                </a:solidFill>
                <a:cs typeface="Calibri"/>
              </a:rPr>
              <a:t>bij</a:t>
            </a:r>
            <a:r>
              <a:rPr lang="en-US">
                <a:solidFill>
                  <a:srgbClr val="0070C0"/>
                </a:solidFill>
                <a:cs typeface="Calibri"/>
              </a:rPr>
              <a:t> </a:t>
            </a:r>
            <a:r>
              <a:rPr lang="en-US" err="1">
                <a:solidFill>
                  <a:srgbClr val="0070C0"/>
                </a:solidFill>
                <a:cs typeface="Calibri"/>
              </a:rPr>
              <a:t>Triatlon</a:t>
            </a:r>
            <a:r>
              <a:rPr lang="en-US">
                <a:solidFill>
                  <a:srgbClr val="0070C0"/>
                </a:solidFill>
                <a:cs typeface="Calibri"/>
              </a:rPr>
              <a:t> Vlaanderen </a:t>
            </a:r>
            <a:r>
              <a:rPr lang="en-US" err="1">
                <a:solidFill>
                  <a:srgbClr val="0070C0"/>
                </a:solidFill>
                <a:cs typeface="Calibri"/>
              </a:rPr>
              <a:t>aan</a:t>
            </a:r>
            <a:r>
              <a:rPr lang="en-US">
                <a:solidFill>
                  <a:srgbClr val="0070C0"/>
                </a:solidFill>
                <a:cs typeface="Calibri"/>
              </a:rPr>
              <a:t> </a:t>
            </a:r>
            <a:r>
              <a:rPr lang="en-US" err="1">
                <a:solidFill>
                  <a:srgbClr val="0070C0"/>
                </a:solidFill>
                <a:cs typeface="Calibri"/>
              </a:rPr>
              <a:t>te</a:t>
            </a:r>
            <a:r>
              <a:rPr lang="en-US">
                <a:solidFill>
                  <a:srgbClr val="0070C0"/>
                </a:solidFill>
                <a:cs typeface="Calibri"/>
              </a:rPr>
              <a:t> </a:t>
            </a:r>
            <a:r>
              <a:rPr lang="en-US" err="1">
                <a:solidFill>
                  <a:srgbClr val="0070C0"/>
                </a:solidFill>
                <a:cs typeface="Calibri"/>
              </a:rPr>
              <a:t>passen</a:t>
            </a:r>
            <a:r>
              <a:rPr lang="en-US">
                <a:solidFill>
                  <a:srgbClr val="0070C0"/>
                </a:solidFill>
                <a:cs typeface="Calibri"/>
              </a:rPr>
              <a:t>.</a:t>
            </a:r>
            <a:endParaRPr lang="nl-NL"/>
          </a:p>
          <a:p>
            <a:r>
              <a:rPr lang="en-US" u="sng" err="1">
                <a:solidFill>
                  <a:srgbClr val="0070C0"/>
                </a:solidFill>
                <a:cs typeface="Calibri"/>
              </a:rPr>
              <a:t>Vanaf</a:t>
            </a:r>
            <a:r>
              <a:rPr lang="en-US" u="sng">
                <a:solidFill>
                  <a:srgbClr val="0070C0"/>
                </a:solidFill>
                <a:cs typeface="Calibri"/>
              </a:rPr>
              <a:t> </a:t>
            </a:r>
            <a:r>
              <a:rPr lang="en-US" u="sng" err="1">
                <a:solidFill>
                  <a:srgbClr val="0070C0"/>
                </a:solidFill>
                <a:cs typeface="Calibri"/>
              </a:rPr>
              <a:t>januari</a:t>
            </a:r>
            <a:r>
              <a:rPr lang="en-US" u="sng">
                <a:solidFill>
                  <a:srgbClr val="0070C0"/>
                </a:solidFill>
                <a:cs typeface="Calibri"/>
              </a:rPr>
              <a:t> 2024: </a:t>
            </a:r>
            <a:r>
              <a:rPr lang="en-US" err="1">
                <a:solidFill>
                  <a:srgbClr val="0070C0"/>
                </a:solidFill>
                <a:cs typeface="Calibri"/>
              </a:rPr>
              <a:t>prijsstijging</a:t>
            </a:r>
            <a:r>
              <a:rPr lang="en-US">
                <a:solidFill>
                  <a:srgbClr val="0070C0"/>
                </a:solidFill>
                <a:cs typeface="Calibri"/>
              </a:rPr>
              <a:t> </a:t>
            </a:r>
            <a:r>
              <a:rPr lang="en-US" err="1">
                <a:solidFill>
                  <a:srgbClr val="0070C0"/>
                </a:solidFill>
                <a:cs typeface="Calibri"/>
              </a:rPr>
              <a:t>voor</a:t>
            </a:r>
            <a:r>
              <a:rPr lang="en-US">
                <a:solidFill>
                  <a:srgbClr val="0070C0"/>
                </a:solidFill>
                <a:cs typeface="Calibri"/>
              </a:rPr>
              <a:t> </a:t>
            </a:r>
            <a:r>
              <a:rPr lang="en-US" err="1">
                <a:solidFill>
                  <a:srgbClr val="0070C0"/>
                </a:solidFill>
                <a:cs typeface="Calibri"/>
              </a:rPr>
              <a:t>daglicenties</a:t>
            </a:r>
            <a:r>
              <a:rPr lang="en-US">
                <a:solidFill>
                  <a:srgbClr val="0070C0"/>
                </a:solidFill>
                <a:cs typeface="Calibri"/>
              </a:rPr>
              <a:t> </a:t>
            </a:r>
            <a:r>
              <a:rPr lang="en-US" err="1">
                <a:solidFill>
                  <a:srgbClr val="0070C0"/>
                </a:solidFill>
                <a:cs typeface="Calibri"/>
              </a:rPr>
              <a:t>en</a:t>
            </a:r>
            <a:r>
              <a:rPr lang="en-US">
                <a:solidFill>
                  <a:srgbClr val="0070C0"/>
                </a:solidFill>
                <a:cs typeface="Calibri"/>
              </a:rPr>
              <a:t> </a:t>
            </a:r>
            <a:r>
              <a:rPr lang="en-US" err="1">
                <a:solidFill>
                  <a:srgbClr val="0070C0"/>
                </a:solidFill>
                <a:cs typeface="Calibri"/>
              </a:rPr>
              <a:t>wedstrijdverzekering</a:t>
            </a:r>
            <a:endParaRPr lang="en-US">
              <a:solidFill>
                <a:srgbClr val="0070C0"/>
              </a:solidFill>
              <a:cs typeface="Calibri"/>
            </a:endParaRPr>
          </a:p>
          <a:p>
            <a:r>
              <a:rPr lang="en-US" u="sng" err="1">
                <a:solidFill>
                  <a:srgbClr val="0070C0"/>
                </a:solidFill>
                <a:cs typeface="Calibri"/>
              </a:rPr>
              <a:t>Vanaf</a:t>
            </a:r>
            <a:r>
              <a:rPr lang="en-US" u="sng">
                <a:solidFill>
                  <a:srgbClr val="0070C0"/>
                </a:solidFill>
                <a:cs typeface="Calibri"/>
              </a:rPr>
              <a:t> </a:t>
            </a:r>
            <a:r>
              <a:rPr lang="en-US" u="sng" err="1">
                <a:solidFill>
                  <a:srgbClr val="0070C0"/>
                </a:solidFill>
                <a:cs typeface="Calibri"/>
              </a:rPr>
              <a:t>september</a:t>
            </a:r>
            <a:r>
              <a:rPr lang="en-US" u="sng">
                <a:solidFill>
                  <a:srgbClr val="0070C0"/>
                </a:solidFill>
                <a:cs typeface="Calibri"/>
              </a:rPr>
              <a:t> 2024: </a:t>
            </a:r>
            <a:r>
              <a:rPr lang="en-US" err="1">
                <a:solidFill>
                  <a:srgbClr val="0070C0"/>
                </a:solidFill>
                <a:cs typeface="Calibri"/>
              </a:rPr>
              <a:t>aanpassing</a:t>
            </a:r>
            <a:r>
              <a:rPr lang="en-US">
                <a:solidFill>
                  <a:srgbClr val="0070C0"/>
                </a:solidFill>
                <a:cs typeface="Calibri"/>
              </a:rPr>
              <a:t> </a:t>
            </a:r>
            <a:r>
              <a:rPr lang="en-US" err="1">
                <a:solidFill>
                  <a:srgbClr val="0070C0"/>
                </a:solidFill>
                <a:cs typeface="Calibri"/>
              </a:rPr>
              <a:t>lidgelden</a:t>
            </a:r>
            <a:r>
              <a:rPr lang="en-US">
                <a:solidFill>
                  <a:srgbClr val="0070C0"/>
                </a:solidFill>
                <a:cs typeface="Calibri"/>
              </a:rPr>
              <a:t> clubs </a:t>
            </a:r>
            <a:r>
              <a:rPr lang="en-US" err="1">
                <a:solidFill>
                  <a:srgbClr val="0070C0"/>
                </a:solidFill>
                <a:cs typeface="Calibri"/>
              </a:rPr>
              <a:t>en</a:t>
            </a:r>
            <a:r>
              <a:rPr lang="en-US">
                <a:solidFill>
                  <a:srgbClr val="0070C0"/>
                </a:solidFill>
                <a:cs typeface="Calibri"/>
              </a:rPr>
              <a:t> </a:t>
            </a:r>
            <a:r>
              <a:rPr lang="en-US" err="1">
                <a:solidFill>
                  <a:srgbClr val="0070C0"/>
                </a:solidFill>
                <a:cs typeface="Calibri"/>
              </a:rPr>
              <a:t>leden</a:t>
            </a:r>
            <a:endParaRPr lang="en-US">
              <a:solidFill>
                <a:srgbClr val="0070C0"/>
              </a:solidFill>
              <a:cs typeface="Calibri"/>
            </a:endParaRPr>
          </a:p>
          <a:p>
            <a:endParaRPr lang="en-US">
              <a:solidFill>
                <a:srgbClr val="0070C0"/>
              </a:solidFill>
              <a:cs typeface="Calibri"/>
            </a:endParaRPr>
          </a:p>
        </p:txBody>
      </p:sp>
      <p:sp>
        <p:nvSpPr>
          <p:cNvPr id="6" name="Tekstvak 5">
            <a:extLst>
              <a:ext uri="{FF2B5EF4-FFF2-40B4-BE49-F238E27FC236}">
                <a16:creationId xmlns:a16="http://schemas.microsoft.com/office/drawing/2014/main" id="{EAED1807-EB3C-E9E6-0217-C5BA8D57F09C}"/>
              </a:ext>
            </a:extLst>
          </p:cNvPr>
          <p:cNvSpPr txBox="1"/>
          <p:nvPr/>
        </p:nvSpPr>
        <p:spPr>
          <a:xfrm>
            <a:off x="302795" y="4624137"/>
            <a:ext cx="115162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0070C0"/>
                </a:solidFill>
              </a:rPr>
              <a:t>Meer info: </a:t>
            </a:r>
            <a:r>
              <a:rPr lang="en-US" u="sng">
                <a:solidFill>
                  <a:srgbClr val="2998E3"/>
                </a:solidFill>
                <a:cs typeface="Segoe UI"/>
                <a:hlinkClick r:id="rId5"/>
              </a:rPr>
              <a:t>https://www.triatlon.vlaanderen/nieuws/update-tarieven-triatlon-vlaanderen</a:t>
            </a:r>
            <a:r>
              <a:rPr lang="nl-NL">
                <a:cs typeface="Calibri"/>
              </a:rPr>
              <a:t>​</a:t>
            </a:r>
            <a:endParaRPr lang="nl-NL"/>
          </a:p>
        </p:txBody>
      </p:sp>
    </p:spTree>
    <p:extLst>
      <p:ext uri="{BB962C8B-B14F-4D97-AF65-F5344CB8AC3E}">
        <p14:creationId xmlns:p14="http://schemas.microsoft.com/office/powerpoint/2010/main" val="3535454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8223314A-CBAD-4796-AD0E-6D880EE7A05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BE" sz="2200" b="1" spc="300">
                <a:solidFill>
                  <a:srgbClr val="0070C0"/>
                </a:solidFill>
                <a:latin typeface="HurmeGeometricSans4-Black ☞"/>
                <a:cs typeface="Calibri Light"/>
              </a:rPr>
              <a:t>10. Financiële vooruitblik</a:t>
            </a:r>
            <a:endParaRPr lang="nl-NL" sz="2200" b="1" spc="300">
              <a:solidFill>
                <a:srgbClr val="0070C0"/>
              </a:solidFill>
              <a:latin typeface="HurmeGeometricSans4-Black ☞"/>
              <a:cs typeface="Calibri Light"/>
            </a:endParaRPr>
          </a:p>
        </p:txBody>
      </p:sp>
      <p:graphicFrame>
        <p:nvGraphicFramePr>
          <p:cNvPr id="16" name="Tabel 15">
            <a:extLst>
              <a:ext uri="{FF2B5EF4-FFF2-40B4-BE49-F238E27FC236}">
                <a16:creationId xmlns:a16="http://schemas.microsoft.com/office/drawing/2014/main" id="{0EB68B80-65D9-CE75-8958-8CAD0D3B66D9}"/>
              </a:ext>
            </a:extLst>
          </p:cNvPr>
          <p:cNvGraphicFramePr>
            <a:graphicFrameLocks noGrp="1"/>
          </p:cNvGraphicFramePr>
          <p:nvPr>
            <p:extLst>
              <p:ext uri="{D42A27DB-BD31-4B8C-83A1-F6EECF244321}">
                <p14:modId xmlns:p14="http://schemas.microsoft.com/office/powerpoint/2010/main" val="2622820547"/>
              </p:ext>
            </p:extLst>
          </p:nvPr>
        </p:nvGraphicFramePr>
        <p:xfrm>
          <a:off x="6376736" y="4060658"/>
          <a:ext cx="5099012" cy="1013460"/>
        </p:xfrm>
        <a:graphic>
          <a:graphicData uri="http://schemas.openxmlformats.org/drawingml/2006/table">
            <a:tbl>
              <a:tblPr/>
              <a:tblGrid>
                <a:gridCol w="2985687">
                  <a:extLst>
                    <a:ext uri="{9D8B030D-6E8A-4147-A177-3AD203B41FA5}">
                      <a16:colId xmlns:a16="http://schemas.microsoft.com/office/drawing/2014/main" val="3817452192"/>
                    </a:ext>
                  </a:extLst>
                </a:gridCol>
                <a:gridCol w="2113325">
                  <a:extLst>
                    <a:ext uri="{9D8B030D-6E8A-4147-A177-3AD203B41FA5}">
                      <a16:colId xmlns:a16="http://schemas.microsoft.com/office/drawing/2014/main" val="478644447"/>
                    </a:ext>
                  </a:extLst>
                </a:gridCol>
              </a:tblGrid>
              <a:tr h="200025">
                <a:tc>
                  <a:txBody>
                    <a:bodyPr/>
                    <a:lstStyle/>
                    <a:p>
                      <a:pPr algn="l" fontAlgn="b"/>
                      <a:r>
                        <a:rPr lang="nl-BE" sz="1300" b="1" i="0" u="none" strike="noStrike">
                          <a:solidFill>
                            <a:srgbClr val="000000"/>
                          </a:solidFill>
                          <a:effectLst/>
                          <a:latin typeface="Calibri"/>
                        </a:rPr>
                        <a:t>Totaal opbrengsten</a:t>
                      </a:r>
                    </a:p>
                  </a:txBody>
                  <a:tcPr marL="9525" marR="9525" marT="9525" anchor="b">
                    <a:lnL>
                      <a:noFill/>
                    </a:lnL>
                    <a:lnR>
                      <a:noFill/>
                    </a:lnR>
                    <a:lnT>
                      <a:noFill/>
                    </a:lnT>
                    <a:lnB>
                      <a:noFill/>
                    </a:lnB>
                  </a:tcPr>
                </a:tc>
                <a:tc>
                  <a:txBody>
                    <a:bodyPr/>
                    <a:lstStyle/>
                    <a:p>
                      <a:pPr lvl="0" algn="r">
                        <a:buNone/>
                      </a:pPr>
                      <a:r>
                        <a:rPr lang="nl-NL" sz="1300" b="0" i="0" u="none" strike="noStrike" kern="1200" noProof="0">
                          <a:solidFill>
                            <a:srgbClr val="000000"/>
                          </a:solidFill>
                          <a:effectLst/>
                          <a:latin typeface="Calibri"/>
                          <a:ea typeface="+mn-ea"/>
                          <a:cs typeface="+mn-cs"/>
                        </a:rPr>
                        <a:t>€ 1.830.547,04</a:t>
                      </a:r>
                    </a:p>
                  </a:txBody>
                  <a:tcPr marL="9525" marR="9525" marT="9525" anchor="b">
                    <a:lnL>
                      <a:noFill/>
                    </a:lnL>
                    <a:lnR>
                      <a:noFill/>
                    </a:lnR>
                    <a:lnT>
                      <a:noFill/>
                    </a:lnT>
                    <a:lnB>
                      <a:noFill/>
                    </a:lnB>
                  </a:tcPr>
                </a:tc>
                <a:extLst>
                  <a:ext uri="{0D108BD9-81ED-4DB2-BD59-A6C34878D82A}">
                    <a16:rowId xmlns:a16="http://schemas.microsoft.com/office/drawing/2014/main" val="2100338362"/>
                  </a:ext>
                </a:extLst>
              </a:tr>
              <a:tr h="200025">
                <a:tc>
                  <a:txBody>
                    <a:bodyPr/>
                    <a:lstStyle/>
                    <a:p>
                      <a:pPr algn="l" fontAlgn="b"/>
                      <a:r>
                        <a:rPr lang="nl-BE" sz="1300" b="1" i="0" u="none" strike="noStrike">
                          <a:solidFill>
                            <a:srgbClr val="000000"/>
                          </a:solidFill>
                          <a:effectLst/>
                          <a:latin typeface="Calibri"/>
                        </a:rPr>
                        <a:t>Totaal uitgaven</a:t>
                      </a:r>
                    </a:p>
                  </a:txBody>
                  <a:tcPr marL="9525" marR="9525" marT="9525" anchor="b">
                    <a:lnL>
                      <a:noFill/>
                    </a:lnL>
                    <a:lnR>
                      <a:noFill/>
                    </a:lnR>
                    <a:lnT>
                      <a:noFill/>
                    </a:lnT>
                    <a:lnB>
                      <a:noFill/>
                    </a:lnB>
                  </a:tcPr>
                </a:tc>
                <a:tc>
                  <a:txBody>
                    <a:bodyPr/>
                    <a:lstStyle/>
                    <a:p>
                      <a:pPr algn="r" fontAlgn="b"/>
                      <a:r>
                        <a:rPr lang="nl-BE" sz="1300" b="0" i="0" u="none" strike="noStrike" kern="1200">
                          <a:solidFill>
                            <a:srgbClr val="000000"/>
                          </a:solidFill>
                          <a:effectLst/>
                          <a:latin typeface="Calibri"/>
                          <a:ea typeface="+mn-ea"/>
                          <a:cs typeface="+mn-cs"/>
                        </a:rPr>
                        <a:t> </a:t>
                      </a:r>
                      <a:r>
                        <a:rPr lang="nl-NL" sz="1300" b="0" i="0" u="none" strike="noStrike" kern="1200" noProof="0">
                          <a:solidFill>
                            <a:srgbClr val="000000"/>
                          </a:solidFill>
                          <a:effectLst/>
                          <a:latin typeface="Calibri"/>
                          <a:ea typeface="+mn-ea"/>
                          <a:cs typeface="+mn-cs"/>
                        </a:rPr>
                        <a:t>€ 1.829.009,42</a:t>
                      </a:r>
                      <a:endParaRPr lang="nl-BE" sz="1300" b="0" i="0" u="none" strike="noStrike" kern="1200">
                        <a:solidFill>
                          <a:srgbClr val="000000"/>
                        </a:solidFill>
                        <a:effectLst/>
                        <a:latin typeface="Calibri"/>
                        <a:ea typeface="+mn-ea"/>
                        <a:cs typeface="+mn-cs"/>
                      </a:endParaRPr>
                    </a:p>
                  </a:txBody>
                  <a:tcPr marL="9525" marR="9525" marT="9525" anchor="b">
                    <a:lnL>
                      <a:noFill/>
                    </a:lnL>
                    <a:lnR>
                      <a:noFill/>
                    </a:lnR>
                    <a:lnT>
                      <a:noFill/>
                    </a:lnT>
                    <a:lnB>
                      <a:noFill/>
                    </a:lnB>
                  </a:tcPr>
                </a:tc>
                <a:extLst>
                  <a:ext uri="{0D108BD9-81ED-4DB2-BD59-A6C34878D82A}">
                    <a16:rowId xmlns:a16="http://schemas.microsoft.com/office/drawing/2014/main" val="3728607653"/>
                  </a:ext>
                </a:extLst>
              </a:tr>
              <a:tr h="190500">
                <a:tc>
                  <a:txBody>
                    <a:bodyPr/>
                    <a:lstStyle/>
                    <a:p>
                      <a:pPr algn="l" fontAlgn="b"/>
                      <a:endParaRPr lang="nl-BE" sz="1300" b="1"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tcPr>
                </a:tc>
                <a:tc>
                  <a:txBody>
                    <a:bodyPr/>
                    <a:lstStyle/>
                    <a:p>
                      <a:pPr algn="l" fontAlgn="b"/>
                      <a:endParaRPr lang="nl-BE" sz="1300" b="0" i="0" u="none" strike="noStrike">
                        <a:solidFill>
                          <a:srgbClr val="000000"/>
                        </a:solidFill>
                        <a:effectLst/>
                        <a:latin typeface="Calibri" panose="020F0502020204030204" pitchFamily="34" charset="0"/>
                      </a:endParaRPr>
                    </a:p>
                  </a:txBody>
                  <a:tcPr marL="9525" marR="9525" marT="9525" anchor="b">
                    <a:lnL>
                      <a:noFill/>
                    </a:lnL>
                    <a:lnR>
                      <a:noFill/>
                    </a:lnR>
                    <a:lnT>
                      <a:noFill/>
                    </a:lnT>
                    <a:lnB>
                      <a:noFill/>
                    </a:lnB>
                  </a:tcPr>
                </a:tc>
                <a:extLst>
                  <a:ext uri="{0D108BD9-81ED-4DB2-BD59-A6C34878D82A}">
                    <a16:rowId xmlns:a16="http://schemas.microsoft.com/office/drawing/2014/main" val="279142143"/>
                  </a:ext>
                </a:extLst>
              </a:tr>
              <a:tr h="190500">
                <a:tc>
                  <a:txBody>
                    <a:bodyPr/>
                    <a:lstStyle/>
                    <a:p>
                      <a:pPr algn="l" fontAlgn="b"/>
                      <a:r>
                        <a:rPr lang="nl-BE" sz="1300" b="1" i="0" u="none" strike="noStrike">
                          <a:solidFill>
                            <a:srgbClr val="000000"/>
                          </a:solidFill>
                          <a:effectLst/>
                          <a:latin typeface="Calibri"/>
                        </a:rPr>
                        <a:t>Begroot resultaat 2024</a:t>
                      </a:r>
                    </a:p>
                  </a:txBody>
                  <a:tcPr marL="9525" marR="9525" marT="9525" anchor="b">
                    <a:lnL>
                      <a:noFill/>
                    </a:lnL>
                    <a:lnR>
                      <a:noFill/>
                    </a:lnR>
                    <a:lnT>
                      <a:noFill/>
                    </a:lnT>
                    <a:lnB>
                      <a:noFill/>
                    </a:lnB>
                  </a:tcPr>
                </a:tc>
                <a:tc>
                  <a:txBody>
                    <a:bodyPr/>
                    <a:lstStyle/>
                    <a:p>
                      <a:pPr lvl="0" algn="r">
                        <a:buNone/>
                      </a:pPr>
                      <a:r>
                        <a:rPr lang="nl-BE" sz="1300" b="1" i="0" u="none" strike="noStrike" noProof="0">
                          <a:solidFill>
                            <a:srgbClr val="000000"/>
                          </a:solidFill>
                          <a:effectLst/>
                        </a:rPr>
                        <a:t>€ 1.537,62 </a:t>
                      </a:r>
                      <a:endParaRPr lang="nl-BE" sz="1300" b="1" i="0" u="none" strike="noStrike">
                        <a:solidFill>
                          <a:srgbClr val="000000"/>
                        </a:solidFill>
                        <a:effectLst/>
                        <a:latin typeface="Calibri"/>
                      </a:endParaRPr>
                    </a:p>
                  </a:txBody>
                  <a:tcPr marL="9525" marR="9525" marT="9525" anchor="b">
                    <a:lnL>
                      <a:noFill/>
                    </a:lnL>
                    <a:lnR>
                      <a:noFill/>
                    </a:lnR>
                    <a:lnT>
                      <a:noFill/>
                    </a:lnT>
                    <a:lnB>
                      <a:noFill/>
                    </a:lnB>
                  </a:tcPr>
                </a:tc>
                <a:extLst>
                  <a:ext uri="{0D108BD9-81ED-4DB2-BD59-A6C34878D82A}">
                    <a16:rowId xmlns:a16="http://schemas.microsoft.com/office/drawing/2014/main" val="423490488"/>
                  </a:ext>
                </a:extLst>
              </a:tr>
            </a:tbl>
          </a:graphicData>
        </a:graphic>
      </p:graphicFrame>
      <p:graphicFrame>
        <p:nvGraphicFramePr>
          <p:cNvPr id="3" name="Tabel 2">
            <a:extLst>
              <a:ext uri="{FF2B5EF4-FFF2-40B4-BE49-F238E27FC236}">
                <a16:creationId xmlns:a16="http://schemas.microsoft.com/office/drawing/2014/main" id="{30EC3447-CA3C-55FE-D7A5-B39CD4DD629C}"/>
              </a:ext>
            </a:extLst>
          </p:cNvPr>
          <p:cNvGraphicFramePr>
            <a:graphicFrameLocks noGrp="1"/>
          </p:cNvGraphicFramePr>
          <p:nvPr>
            <p:extLst>
              <p:ext uri="{D42A27DB-BD31-4B8C-83A1-F6EECF244321}">
                <p14:modId xmlns:p14="http://schemas.microsoft.com/office/powerpoint/2010/main" val="3391888075"/>
              </p:ext>
            </p:extLst>
          </p:nvPr>
        </p:nvGraphicFramePr>
        <p:xfrm>
          <a:off x="565150" y="1048501"/>
          <a:ext cx="5246438" cy="4027502"/>
        </p:xfrm>
        <a:graphic>
          <a:graphicData uri="http://schemas.openxmlformats.org/drawingml/2006/table">
            <a:tbl>
              <a:tblPr bandRow="1">
                <a:tableStyleId>{5C22544A-7EE6-4342-B048-85BDC9FD1C3A}</a:tableStyleId>
              </a:tblPr>
              <a:tblGrid>
                <a:gridCol w="2623219">
                  <a:extLst>
                    <a:ext uri="{9D8B030D-6E8A-4147-A177-3AD203B41FA5}">
                      <a16:colId xmlns:a16="http://schemas.microsoft.com/office/drawing/2014/main" val="581652875"/>
                    </a:ext>
                  </a:extLst>
                </a:gridCol>
                <a:gridCol w="2623219">
                  <a:extLst>
                    <a:ext uri="{9D8B030D-6E8A-4147-A177-3AD203B41FA5}">
                      <a16:colId xmlns:a16="http://schemas.microsoft.com/office/drawing/2014/main" val="2837498107"/>
                    </a:ext>
                  </a:extLst>
                </a:gridCol>
              </a:tblGrid>
              <a:tr h="265629">
                <a:tc gridSpan="2">
                  <a:txBody>
                    <a:bodyPr/>
                    <a:lstStyle/>
                    <a:p>
                      <a:pPr algn="ctr" fontAlgn="ctr"/>
                      <a:r>
                        <a:rPr lang="nl-NL" sz="1300" b="1" i="0" u="none" strike="noStrike" kern="1200">
                          <a:solidFill>
                            <a:schemeClr val="bg1"/>
                          </a:solidFill>
                          <a:effectLst/>
                          <a:latin typeface="Calibri"/>
                          <a:ea typeface="+mn-ea"/>
                          <a:cs typeface="+mn-cs"/>
                        </a:rPr>
                        <a:t>Begroting uitgaven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0070C0"/>
                    </a:solidFill>
                  </a:tcPr>
                </a:tc>
                <a:tc hMerge="1">
                  <a:txBody>
                    <a:bodyPr/>
                    <a:lstStyle/>
                    <a:p>
                      <a:endParaRPr lang="nl-NL"/>
                    </a:p>
                  </a:txBody>
                  <a:tcPr/>
                </a:tc>
                <a:extLst>
                  <a:ext uri="{0D108BD9-81ED-4DB2-BD59-A6C34878D82A}">
                    <a16:rowId xmlns:a16="http://schemas.microsoft.com/office/drawing/2014/main" val="2010564153"/>
                  </a:ext>
                </a:extLst>
              </a:tr>
              <a:tr h="265629">
                <a:tc>
                  <a:txBody>
                    <a:bodyPr/>
                    <a:lstStyle/>
                    <a:p>
                      <a:pPr algn="l" fontAlgn="b"/>
                      <a:r>
                        <a:rPr lang="nl-NL" sz="1300" b="0" i="0" u="none" strike="noStrike" kern="1200">
                          <a:solidFill>
                            <a:srgbClr val="000000"/>
                          </a:solidFill>
                          <a:effectLst/>
                          <a:latin typeface="Calibri"/>
                          <a:ea typeface="+mn-ea"/>
                          <a:cs typeface="+mn-cs"/>
                        </a:rPr>
                        <a:t>Vast Personeel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€ 553.415,20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43950334"/>
                  </a:ext>
                </a:extLst>
              </a:tr>
              <a:tr h="265629">
                <a:tc>
                  <a:txBody>
                    <a:bodyPr/>
                    <a:lstStyle/>
                    <a:p>
                      <a:pPr algn="l" fontAlgn="b"/>
                      <a:r>
                        <a:rPr lang="nl-NL" sz="1300" b="0" i="0" u="none" strike="noStrike" kern="1200">
                          <a:solidFill>
                            <a:srgbClr val="000000"/>
                          </a:solidFill>
                          <a:effectLst/>
                          <a:latin typeface="Calibri"/>
                          <a:ea typeface="+mn-ea"/>
                          <a:cs typeface="+mn-cs"/>
                        </a:rPr>
                        <a:t>Algemene werkingskosten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€ 31.068,00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51115860"/>
                  </a:ext>
                </a:extLst>
              </a:tr>
              <a:tr h="265629">
                <a:tc>
                  <a:txBody>
                    <a:bodyPr/>
                    <a:lstStyle/>
                    <a:p>
                      <a:pPr algn="l" fontAlgn="b"/>
                      <a:r>
                        <a:rPr lang="nl-NL" sz="1300" b="0" i="0" u="none" strike="noStrike" kern="1200">
                          <a:solidFill>
                            <a:srgbClr val="000000"/>
                          </a:solidFill>
                          <a:effectLst/>
                          <a:latin typeface="Calibri"/>
                          <a:ea typeface="+mn-ea"/>
                          <a:cs typeface="+mn-cs"/>
                        </a:rPr>
                        <a:t>Financiële onkosten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€ 196.659,40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94257131"/>
                  </a:ext>
                </a:extLst>
              </a:tr>
              <a:tr h="280736">
                <a:tc>
                  <a:txBody>
                    <a:bodyPr/>
                    <a:lstStyle/>
                    <a:p>
                      <a:pPr algn="l" fontAlgn="b"/>
                      <a:r>
                        <a:rPr lang="nl-NL" sz="1300" b="0" i="0" u="none" strike="noStrike" kern="1200">
                          <a:solidFill>
                            <a:srgbClr val="000000"/>
                          </a:solidFill>
                          <a:effectLst/>
                          <a:latin typeface="Calibri"/>
                          <a:ea typeface="+mn-ea"/>
                          <a:cs typeface="+mn-cs"/>
                        </a:rPr>
                        <a:t>Aankopen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€ 27.050,00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70348385"/>
                  </a:ext>
                </a:extLst>
              </a:tr>
              <a:tr h="265629">
                <a:tc>
                  <a:txBody>
                    <a:bodyPr/>
                    <a:lstStyle/>
                    <a:p>
                      <a:pPr algn="l" fontAlgn="b"/>
                      <a:r>
                        <a:rPr lang="nl-NL" sz="1300" b="0" i="0" u="none" strike="noStrike" kern="1200">
                          <a:solidFill>
                            <a:srgbClr val="000000"/>
                          </a:solidFill>
                          <a:effectLst/>
                          <a:latin typeface="Calibri"/>
                          <a:ea typeface="+mn-ea"/>
                          <a:cs typeface="+mn-cs"/>
                        </a:rPr>
                        <a:t>Subsidies aan leden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€ 21.628,80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42781453"/>
                  </a:ext>
                </a:extLst>
              </a:tr>
              <a:tr h="265629">
                <a:tc>
                  <a:txBody>
                    <a:bodyPr/>
                    <a:lstStyle/>
                    <a:p>
                      <a:pPr algn="l" fontAlgn="b"/>
                      <a:r>
                        <a:rPr lang="nl-NL" sz="1300" b="0" i="0" u="none" strike="noStrike" kern="1200">
                          <a:solidFill>
                            <a:srgbClr val="000000"/>
                          </a:solidFill>
                          <a:effectLst/>
                          <a:latin typeface="Calibri"/>
                          <a:ea typeface="+mn-ea"/>
                          <a:cs typeface="+mn-cs"/>
                        </a:rPr>
                        <a:t>Opleidingen</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€ 36.902,13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52348338"/>
                  </a:ext>
                </a:extLst>
              </a:tr>
              <a:tr h="265629">
                <a:tc>
                  <a:txBody>
                    <a:bodyPr/>
                    <a:lstStyle/>
                    <a:p>
                      <a:pPr algn="l" fontAlgn="b"/>
                      <a:r>
                        <a:rPr lang="nl-NL" sz="1300" b="0" i="0" u="none" strike="noStrike" kern="1200">
                          <a:solidFill>
                            <a:srgbClr val="000000"/>
                          </a:solidFill>
                          <a:effectLst/>
                          <a:latin typeface="Calibri"/>
                          <a:ea typeface="+mn-ea"/>
                          <a:cs typeface="+mn-cs"/>
                        </a:rPr>
                        <a:t>Communicatie &amp; promotie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€ 49.481,66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72117433"/>
                  </a:ext>
                </a:extLst>
              </a:tr>
              <a:tr h="265629">
                <a:tc>
                  <a:txBody>
                    <a:bodyPr/>
                    <a:lstStyle/>
                    <a:p>
                      <a:pPr algn="l" fontAlgn="b"/>
                      <a:r>
                        <a:rPr lang="nl-NL" sz="1300" b="0" i="0" u="none" strike="noStrike" kern="1200">
                          <a:solidFill>
                            <a:srgbClr val="000000"/>
                          </a:solidFill>
                          <a:effectLst/>
                          <a:latin typeface="Calibri"/>
                          <a:ea typeface="+mn-ea"/>
                          <a:cs typeface="+mn-cs"/>
                        </a:rPr>
                        <a:t>Wedstrijden/events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€ 202.488,23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7386183"/>
                  </a:ext>
                </a:extLst>
              </a:tr>
              <a:tr h="265629">
                <a:tc>
                  <a:txBody>
                    <a:bodyPr/>
                    <a:lstStyle/>
                    <a:p>
                      <a:pPr algn="l" fontAlgn="b"/>
                      <a:r>
                        <a:rPr lang="nl-NL" sz="1300" b="0" i="0" u="none" strike="noStrike" kern="1200">
                          <a:solidFill>
                            <a:srgbClr val="000000"/>
                          </a:solidFill>
                          <a:effectLst/>
                          <a:latin typeface="Calibri"/>
                          <a:ea typeface="+mn-ea"/>
                          <a:cs typeface="+mn-cs"/>
                        </a:rPr>
                        <a:t>Digitalisering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€ 12.249,00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0056875"/>
                  </a:ext>
                </a:extLst>
              </a:tr>
              <a:tr h="265629">
                <a:tc>
                  <a:txBody>
                    <a:bodyPr/>
                    <a:lstStyle/>
                    <a:p>
                      <a:pPr algn="l" fontAlgn="b"/>
                      <a:r>
                        <a:rPr lang="nl-NL" sz="1300" b="0" i="0" u="none" strike="noStrike" kern="1200">
                          <a:solidFill>
                            <a:srgbClr val="000000"/>
                          </a:solidFill>
                          <a:effectLst/>
                          <a:latin typeface="Calibri"/>
                          <a:ea typeface="+mn-ea"/>
                          <a:cs typeface="+mn-cs"/>
                        </a:rPr>
                        <a:t>Kosten Bestuur 3VL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€ 1.700,00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80974212"/>
                  </a:ext>
                </a:extLst>
              </a:tr>
              <a:tr h="265629">
                <a:tc>
                  <a:txBody>
                    <a:bodyPr/>
                    <a:lstStyle/>
                    <a:p>
                      <a:pPr algn="l" fontAlgn="b"/>
                      <a:r>
                        <a:rPr lang="nl-NL" sz="1300" b="0" i="0" u="none" strike="noStrike" kern="1200">
                          <a:solidFill>
                            <a:srgbClr val="000000"/>
                          </a:solidFill>
                          <a:effectLst/>
                          <a:latin typeface="Calibri"/>
                          <a:ea typeface="+mn-ea"/>
                          <a:cs typeface="+mn-cs"/>
                        </a:rPr>
                        <a:t>Huur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€ 26.000,00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09054625"/>
                  </a:ext>
                </a:extLst>
              </a:tr>
              <a:tr h="265629">
                <a:tc>
                  <a:txBody>
                    <a:bodyPr/>
                    <a:lstStyle/>
                    <a:p>
                      <a:pPr algn="l" fontAlgn="b"/>
                      <a:r>
                        <a:rPr lang="nl-NL" sz="1300" b="0" i="0" u="none" strike="noStrike" kern="1200">
                          <a:solidFill>
                            <a:srgbClr val="000000"/>
                          </a:solidFill>
                          <a:effectLst/>
                          <a:latin typeface="Calibri"/>
                          <a:ea typeface="+mn-ea"/>
                          <a:cs typeface="+mn-cs"/>
                        </a:rPr>
                        <a:t>Topsport uitgaven - eigen inbreng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€ 30.000,00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66667018"/>
                  </a:ext>
                </a:extLst>
              </a:tr>
              <a:tr h="279609">
                <a:tc>
                  <a:txBody>
                    <a:bodyPr/>
                    <a:lstStyle/>
                    <a:p>
                      <a:pPr algn="l" fontAlgn="b"/>
                      <a:r>
                        <a:rPr lang="nl-NL" sz="1300" b="0" i="0" u="none" strike="noStrike" kern="1200">
                          <a:solidFill>
                            <a:srgbClr val="000000"/>
                          </a:solidFill>
                          <a:effectLst/>
                          <a:latin typeface="Calibri"/>
                          <a:ea typeface="+mn-ea"/>
                          <a:cs typeface="+mn-cs"/>
                        </a:rPr>
                        <a:t>Topsport uitgaven - gesubsidieerd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€ 640.367,00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0681589"/>
                  </a:ext>
                </a:extLst>
              </a:tr>
              <a:tr h="279609">
                <a:tc>
                  <a:txBody>
                    <a:bodyPr/>
                    <a:lstStyle/>
                    <a:p>
                      <a:pPr algn="l" fontAlgn="b"/>
                      <a:r>
                        <a:rPr lang="nl-NL" sz="1300" b="1" i="0" u="none" strike="noStrike" kern="1200">
                          <a:solidFill>
                            <a:schemeClr val="bg1"/>
                          </a:solidFill>
                          <a:effectLst/>
                          <a:latin typeface="Calibri"/>
                          <a:ea typeface="+mn-ea"/>
                          <a:cs typeface="+mn-cs"/>
                        </a:rPr>
                        <a:t>TOTAAL UITGAVEN</a:t>
                      </a:r>
                    </a:p>
                  </a:txBody>
                  <a:tcPr marL="9525" marR="9525" marT="9525" marB="0" anchor="b">
                    <a:lnL w="12700" cap="flat" cmpd="sng" algn="ctr">
                      <a:solidFill>
                        <a:schemeClr val="tx1"/>
                      </a:solidFill>
                      <a:prstDash val="solid"/>
                      <a:round/>
                      <a:headEnd type="none" w="med" len="med"/>
                      <a:tailEnd type="none" w="med" len="med"/>
                    </a:lnL>
                    <a:lnR w="0">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r" fontAlgn="b"/>
                      <a:r>
                        <a:rPr lang="nl-NL" sz="1300" b="1" i="0" u="none" strike="noStrike" kern="1200">
                          <a:solidFill>
                            <a:schemeClr val="bg1"/>
                          </a:solidFill>
                          <a:effectLst/>
                          <a:latin typeface="Calibri"/>
                          <a:ea typeface="+mn-ea"/>
                          <a:cs typeface="+mn-cs"/>
                        </a:rPr>
                        <a:t>€ 1.829.009,42</a:t>
                      </a:r>
                    </a:p>
                  </a:txBody>
                  <a:tcPr marL="9525" marR="9525" marT="9525" marB="0" anchor="b">
                    <a:lnL w="0">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833866856"/>
                  </a:ext>
                </a:extLst>
              </a:tr>
            </a:tbl>
          </a:graphicData>
        </a:graphic>
      </p:graphicFrame>
      <p:graphicFrame>
        <p:nvGraphicFramePr>
          <p:cNvPr id="6" name="Tabel 5">
            <a:extLst>
              <a:ext uri="{FF2B5EF4-FFF2-40B4-BE49-F238E27FC236}">
                <a16:creationId xmlns:a16="http://schemas.microsoft.com/office/drawing/2014/main" id="{1DE44828-1145-E931-AF2D-40BFB96444D8}"/>
              </a:ext>
            </a:extLst>
          </p:cNvPr>
          <p:cNvGraphicFramePr>
            <a:graphicFrameLocks noGrp="1"/>
          </p:cNvGraphicFramePr>
          <p:nvPr>
            <p:extLst>
              <p:ext uri="{D42A27DB-BD31-4B8C-83A1-F6EECF244321}">
                <p14:modId xmlns:p14="http://schemas.microsoft.com/office/powerpoint/2010/main" val="188761619"/>
              </p:ext>
            </p:extLst>
          </p:nvPr>
        </p:nvGraphicFramePr>
        <p:xfrm>
          <a:off x="6380413" y="1048501"/>
          <a:ext cx="5116128" cy="1871712"/>
        </p:xfrm>
        <a:graphic>
          <a:graphicData uri="http://schemas.openxmlformats.org/drawingml/2006/table">
            <a:tbl>
              <a:tblPr bandRow="1">
                <a:tableStyleId>{5C22544A-7EE6-4342-B048-85BDC9FD1C3A}</a:tableStyleId>
              </a:tblPr>
              <a:tblGrid>
                <a:gridCol w="2558064">
                  <a:extLst>
                    <a:ext uri="{9D8B030D-6E8A-4147-A177-3AD203B41FA5}">
                      <a16:colId xmlns:a16="http://schemas.microsoft.com/office/drawing/2014/main" val="4207822353"/>
                    </a:ext>
                  </a:extLst>
                </a:gridCol>
                <a:gridCol w="2558064">
                  <a:extLst>
                    <a:ext uri="{9D8B030D-6E8A-4147-A177-3AD203B41FA5}">
                      <a16:colId xmlns:a16="http://schemas.microsoft.com/office/drawing/2014/main" val="3821013175"/>
                    </a:ext>
                  </a:extLst>
                </a:gridCol>
              </a:tblGrid>
              <a:tr h="190500">
                <a:tc gridSpan="2">
                  <a:txBody>
                    <a:bodyPr/>
                    <a:lstStyle/>
                    <a:p>
                      <a:pPr algn="ctr" fontAlgn="ctr"/>
                      <a:r>
                        <a:rPr lang="nl-NL" sz="1300" b="1" i="0" u="none" strike="noStrike" kern="1200">
                          <a:solidFill>
                            <a:schemeClr val="bg1"/>
                          </a:solidFill>
                          <a:effectLst/>
                          <a:latin typeface="Calibri"/>
                          <a:ea typeface="+mn-ea"/>
                          <a:cs typeface="+mn-cs"/>
                        </a:rPr>
                        <a:t>Begroting inkomsten en subsidies 2024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rgbClr val="189F4B"/>
                    </a:solidFill>
                  </a:tcPr>
                </a:tc>
                <a:tc hMerge="1">
                  <a:txBody>
                    <a:bodyPr/>
                    <a:lstStyle/>
                    <a:p>
                      <a:endParaRPr lang="nl-NL"/>
                    </a:p>
                  </a:txBody>
                  <a:tcPr/>
                </a:tc>
                <a:extLst>
                  <a:ext uri="{0D108BD9-81ED-4DB2-BD59-A6C34878D82A}">
                    <a16:rowId xmlns:a16="http://schemas.microsoft.com/office/drawing/2014/main" val="1086352921"/>
                  </a:ext>
                </a:extLst>
              </a:tr>
              <a:tr h="190500">
                <a:tc>
                  <a:txBody>
                    <a:bodyPr/>
                    <a:lstStyle/>
                    <a:p>
                      <a:pPr algn="l" fontAlgn="b"/>
                      <a:r>
                        <a:rPr lang="nl-NL" sz="1300" b="0" i="0" u="none" strike="noStrike" kern="1200">
                          <a:solidFill>
                            <a:srgbClr val="000000"/>
                          </a:solidFill>
                          <a:effectLst/>
                          <a:latin typeface="Calibri"/>
                          <a:ea typeface="+mn-ea"/>
                          <a:cs typeface="+mn-cs"/>
                        </a:rPr>
                        <a:t>Lidgelden &amp; clubbijdragen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a:solidFill>
                        <a:schemeClr val="tx1"/>
                      </a:solidFill>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€ 360.100,00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34820"/>
                  </a:ext>
                </a:extLst>
              </a:tr>
              <a:tr h="190500">
                <a:tc>
                  <a:txBody>
                    <a:bodyPr/>
                    <a:lstStyle/>
                    <a:p>
                      <a:pPr algn="l" fontAlgn="b"/>
                      <a:r>
                        <a:rPr lang="nl-NL" sz="1300" b="0" i="0" u="none" strike="noStrike" kern="1200">
                          <a:solidFill>
                            <a:srgbClr val="000000"/>
                          </a:solidFill>
                          <a:effectLst/>
                          <a:latin typeface="Calibri"/>
                          <a:ea typeface="+mn-ea"/>
                          <a:cs typeface="+mn-cs"/>
                        </a:rPr>
                        <a:t>Subsidies algemeen</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€ 994.747,04</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31575046"/>
                  </a:ext>
                </a:extLst>
              </a:tr>
              <a:tr h="190500">
                <a:tc>
                  <a:txBody>
                    <a:bodyPr/>
                    <a:lstStyle/>
                    <a:p>
                      <a:pPr algn="l" fontAlgn="b"/>
                      <a:r>
                        <a:rPr lang="nl-NL" sz="1300" b="0" i="0" u="none" strike="noStrike" kern="1200">
                          <a:solidFill>
                            <a:srgbClr val="000000"/>
                          </a:solidFill>
                          <a:effectLst/>
                          <a:latin typeface="Calibri"/>
                          <a:ea typeface="+mn-ea"/>
                          <a:cs typeface="+mn-cs"/>
                        </a:rPr>
                        <a:t>Sponsoring</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€ 34.000,00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95288713"/>
                  </a:ext>
                </a:extLst>
              </a:tr>
              <a:tr h="190500">
                <a:tc>
                  <a:txBody>
                    <a:bodyPr/>
                    <a:lstStyle/>
                    <a:p>
                      <a:pPr algn="l" fontAlgn="b"/>
                      <a:r>
                        <a:rPr lang="nl-NL" sz="1300" b="0" i="0" u="none" strike="noStrike" kern="1200">
                          <a:solidFill>
                            <a:srgbClr val="000000"/>
                          </a:solidFill>
                          <a:effectLst/>
                          <a:latin typeface="Calibri"/>
                          <a:ea typeface="+mn-ea"/>
                          <a:cs typeface="+mn-cs"/>
                        </a:rPr>
                        <a:t>Divers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€ 95.000,00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28307336"/>
                  </a:ext>
                </a:extLst>
              </a:tr>
              <a:tr h="190500">
                <a:tc>
                  <a:txBody>
                    <a:bodyPr/>
                    <a:lstStyle/>
                    <a:p>
                      <a:pPr algn="l" fontAlgn="b"/>
                      <a:r>
                        <a:rPr lang="nl-NL" sz="1300" b="0" i="0" u="none" strike="noStrike" kern="1200">
                          <a:solidFill>
                            <a:srgbClr val="000000"/>
                          </a:solidFill>
                          <a:effectLst/>
                          <a:latin typeface="Calibri"/>
                          <a:ea typeface="+mn-ea"/>
                          <a:cs typeface="+mn-cs"/>
                        </a:rPr>
                        <a:t>Verkoop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€ 17.400,00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6757224"/>
                  </a:ext>
                </a:extLst>
              </a:tr>
              <a:tr h="190500">
                <a:tc>
                  <a:txBody>
                    <a:bodyPr/>
                    <a:lstStyle/>
                    <a:p>
                      <a:pPr algn="l" fontAlgn="b"/>
                      <a:r>
                        <a:rPr lang="nl-NL" sz="1300" b="0" i="0" u="none" strike="noStrike" kern="1200">
                          <a:solidFill>
                            <a:srgbClr val="000000"/>
                          </a:solidFill>
                          <a:effectLst/>
                          <a:latin typeface="Calibri"/>
                          <a:ea typeface="+mn-ea"/>
                          <a:cs typeface="+mn-cs"/>
                        </a:rPr>
                        <a:t>Verhuur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€ 35.400,00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92215996"/>
                  </a:ext>
                </a:extLst>
              </a:tr>
              <a:tr h="200025">
                <a:tc>
                  <a:txBody>
                    <a:bodyPr/>
                    <a:lstStyle/>
                    <a:p>
                      <a:pPr algn="l" fontAlgn="b"/>
                      <a:r>
                        <a:rPr lang="nl-NL" sz="1300" b="0" i="0" u="none" strike="noStrike" kern="1200">
                          <a:solidFill>
                            <a:srgbClr val="000000"/>
                          </a:solidFill>
                          <a:effectLst/>
                          <a:latin typeface="Calibri"/>
                          <a:ea typeface="+mn-ea"/>
                          <a:cs typeface="+mn-cs"/>
                        </a:rPr>
                        <a:t>Wedstrijden/events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nl-NL" sz="1300" b="0" i="0" u="none" strike="noStrike" kern="1200">
                          <a:solidFill>
                            <a:srgbClr val="000000"/>
                          </a:solidFill>
                          <a:effectLst/>
                          <a:latin typeface="Calibri"/>
                          <a:ea typeface="+mn-ea"/>
                          <a:cs typeface="+mn-cs"/>
                        </a:rPr>
                        <a:t>€ 293.900,00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20712816"/>
                  </a:ext>
                </a:extLst>
              </a:tr>
              <a:tr h="210552">
                <a:tc>
                  <a:txBody>
                    <a:bodyPr/>
                    <a:lstStyle/>
                    <a:p>
                      <a:pPr algn="l" fontAlgn="b"/>
                      <a:r>
                        <a:rPr lang="nl-NL" sz="1300" b="1" i="0" u="none" strike="noStrike" kern="1200">
                          <a:solidFill>
                            <a:schemeClr val="bg1"/>
                          </a:solidFill>
                          <a:effectLst/>
                          <a:latin typeface="Calibri"/>
                          <a:ea typeface="+mn-ea"/>
                          <a:cs typeface="+mn-cs"/>
                        </a:rPr>
                        <a:t>TOTAAL OPBRENGSTEN</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9F4B"/>
                    </a:solidFill>
                  </a:tcPr>
                </a:tc>
                <a:tc>
                  <a:txBody>
                    <a:bodyPr/>
                    <a:lstStyle/>
                    <a:p>
                      <a:pPr algn="r" fontAlgn="b"/>
                      <a:r>
                        <a:rPr lang="nl-NL" sz="1300" b="1" i="0" u="none" strike="noStrike" kern="1200">
                          <a:solidFill>
                            <a:schemeClr val="bg1"/>
                          </a:solidFill>
                          <a:effectLst/>
                          <a:latin typeface="Calibri"/>
                          <a:ea typeface="+mn-ea"/>
                          <a:cs typeface="+mn-cs"/>
                        </a:rPr>
                        <a:t> </a:t>
                      </a:r>
                      <a:r>
                        <a:rPr lang="nl-NL" sz="1300" b="1" i="0" u="none" strike="noStrike" kern="1200" noProof="0">
                          <a:solidFill>
                            <a:schemeClr val="bg1"/>
                          </a:solidFill>
                          <a:effectLst/>
                          <a:latin typeface="Calibri"/>
                        </a:rPr>
                        <a:t>€ </a:t>
                      </a:r>
                      <a:r>
                        <a:rPr lang="nl-NL" sz="1300" b="1" i="0" u="none" strike="noStrike" kern="1200">
                          <a:solidFill>
                            <a:schemeClr val="bg1"/>
                          </a:solidFill>
                          <a:effectLst/>
                          <a:latin typeface="Calibri"/>
                          <a:ea typeface="+mn-ea"/>
                          <a:cs typeface="+mn-cs"/>
                        </a:rPr>
                        <a:t>1.830.547,04 </a:t>
                      </a:r>
                    </a:p>
                  </a:txBody>
                  <a:tcPr marL="9525" marR="9525" marT="952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89F4B"/>
                    </a:solidFill>
                  </a:tcPr>
                </a:tc>
                <a:extLst>
                  <a:ext uri="{0D108BD9-81ED-4DB2-BD59-A6C34878D82A}">
                    <a16:rowId xmlns:a16="http://schemas.microsoft.com/office/drawing/2014/main" val="4275368047"/>
                  </a:ext>
                </a:extLst>
              </a:tr>
            </a:tbl>
          </a:graphicData>
        </a:graphic>
      </p:graphicFrame>
    </p:spTree>
    <p:extLst>
      <p:ext uri="{BB962C8B-B14F-4D97-AF65-F5344CB8AC3E}">
        <p14:creationId xmlns:p14="http://schemas.microsoft.com/office/powerpoint/2010/main" val="2352730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4456B3-8BC4-E1D9-C411-E0B87528E218}"/>
              </a:ext>
            </a:extLst>
          </p:cNvPr>
          <p:cNvSpPr>
            <a:spLocks noGrp="1"/>
          </p:cNvSpPr>
          <p:nvPr>
            <p:ph idx="1"/>
          </p:nvPr>
        </p:nvSpPr>
        <p:spPr/>
        <p:txBody>
          <a:bodyPr vert="horz" lIns="0" tIns="45720" rIns="0" bIns="45720" rtlCol="0" anchor="t">
            <a:normAutofit/>
          </a:bodyPr>
          <a:lstStyle/>
          <a:p>
            <a:r>
              <a:rPr lang="nl-NL" b="1">
                <a:cs typeface="Calibri"/>
              </a:rPr>
              <a:t>Goedkeuring van:</a:t>
            </a:r>
          </a:p>
          <a:p>
            <a:pPr>
              <a:buChar char="-"/>
            </a:pPr>
            <a:r>
              <a:rPr lang="nl-NL">
                <a:cs typeface="Calibri"/>
              </a:rPr>
              <a:t>Visie, meerjarenbeleid en jaaractieplan 2024</a:t>
            </a:r>
          </a:p>
          <a:p>
            <a:pPr>
              <a:buChar char="-"/>
            </a:pPr>
            <a:r>
              <a:rPr lang="nl-NL">
                <a:cs typeface="Calibri"/>
              </a:rPr>
              <a:t>Begroting 2024</a:t>
            </a:r>
          </a:p>
          <a:p>
            <a:endParaRPr lang="nl-BE"/>
          </a:p>
        </p:txBody>
      </p:sp>
      <p:sp>
        <p:nvSpPr>
          <p:cNvPr id="5" name="Titel 1">
            <a:extLst>
              <a:ext uri="{FF2B5EF4-FFF2-40B4-BE49-F238E27FC236}">
                <a16:creationId xmlns:a16="http://schemas.microsoft.com/office/drawing/2014/main" id="{F1912008-BC98-3077-7CD0-9C130579467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Vooruitblik 2024</a:t>
            </a:r>
            <a:endParaRPr lang="nl-NL">
              <a:ea typeface="+mn-ea"/>
              <a:cs typeface="+mn-cs"/>
            </a:endParaRPr>
          </a:p>
        </p:txBody>
      </p:sp>
      <p:pic>
        <p:nvPicPr>
          <p:cNvPr id="2" name="Afbeelding 1" descr="Afbeelding met persoon, nagel, vinger, tekst&#10;&#10;Automatisch gegenereerde beschrijving">
            <a:extLst>
              <a:ext uri="{FF2B5EF4-FFF2-40B4-BE49-F238E27FC236}">
                <a16:creationId xmlns:a16="http://schemas.microsoft.com/office/drawing/2014/main" id="{BD499A70-3F48-4673-7C58-8B3CFCF3C372}"/>
              </a:ext>
            </a:extLst>
          </p:cNvPr>
          <p:cNvPicPr>
            <a:picLocks noChangeAspect="1"/>
          </p:cNvPicPr>
          <p:nvPr/>
        </p:nvPicPr>
        <p:blipFill>
          <a:blip r:embed="rId2"/>
          <a:stretch>
            <a:fillRect/>
          </a:stretch>
        </p:blipFill>
        <p:spPr>
          <a:xfrm>
            <a:off x="11362504" y="5625734"/>
            <a:ext cx="829747" cy="704632"/>
          </a:xfrm>
          <a:prstGeom prst="rect">
            <a:avLst/>
          </a:prstGeom>
        </p:spPr>
      </p:pic>
    </p:spTree>
    <p:extLst>
      <p:ext uri="{BB962C8B-B14F-4D97-AF65-F5344CB8AC3E}">
        <p14:creationId xmlns:p14="http://schemas.microsoft.com/office/powerpoint/2010/main" val="2588005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1912008-BC98-3077-7CD0-9C130579467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BE" sz="2200" b="1" spc="300">
                <a:solidFill>
                  <a:srgbClr val="0070C0"/>
                </a:solidFill>
                <a:latin typeface="HurmeGeometricSans4-Black ☞"/>
                <a:ea typeface="+mn-ea"/>
                <a:cs typeface="+mn-cs"/>
              </a:rPr>
              <a:t> Topsport –terugblik 2023</a:t>
            </a:r>
            <a:endParaRPr lang="nl-NL" sz="2200" b="1" spc="300">
              <a:solidFill>
                <a:srgbClr val="0070C0"/>
              </a:solidFill>
              <a:latin typeface="HurmeGeometricSans4-Black ☞"/>
              <a:ea typeface="+mn-ea"/>
              <a:cs typeface="+mn-cs"/>
            </a:endParaRPr>
          </a:p>
        </p:txBody>
      </p:sp>
      <p:sp>
        <p:nvSpPr>
          <p:cNvPr id="4" name="Tijdelijke aanduiding voor inhoud 2">
            <a:extLst>
              <a:ext uri="{FF2B5EF4-FFF2-40B4-BE49-F238E27FC236}">
                <a16:creationId xmlns:a16="http://schemas.microsoft.com/office/drawing/2014/main" id="{C53E8237-757C-B6D0-0F76-C6BAEE652E48}"/>
              </a:ext>
            </a:extLst>
          </p:cNvPr>
          <p:cNvSpPr>
            <a:spLocks noGrp="1"/>
          </p:cNvSpPr>
          <p:nvPr>
            <p:ph idx="1"/>
          </p:nvPr>
        </p:nvSpPr>
        <p:spPr>
          <a:xfrm>
            <a:off x="1068526" y="1371282"/>
            <a:ext cx="10058400" cy="4497812"/>
          </a:xfrm>
        </p:spPr>
        <p:txBody>
          <a:bodyPr vert="horz" lIns="0" tIns="45720" rIns="0" bIns="45720" rtlCol="0" anchor="t">
            <a:normAutofit/>
          </a:bodyPr>
          <a:lstStyle/>
          <a:p>
            <a:r>
              <a:rPr lang="nl-NL">
                <a:solidFill>
                  <a:srgbClr val="15679F"/>
                </a:solidFill>
                <a:cs typeface="Calibri"/>
              </a:rPr>
              <a:t> </a:t>
            </a:r>
            <a:r>
              <a:rPr lang="nl-NL" b="1">
                <a:cs typeface="Calibri"/>
              </a:rPr>
              <a:t>Elite OS Triatlon: </a:t>
            </a:r>
            <a:r>
              <a:rPr lang="nl-NL">
                <a:cs typeface="Calibri"/>
              </a:rPr>
              <a:t>Moeilijk seizoen maar toch een paar mooie uitschieters:</a:t>
            </a:r>
            <a:endParaRPr lang="nl-NL"/>
          </a:p>
          <a:p>
            <a:r>
              <a:rPr lang="nl-NL">
                <a:solidFill>
                  <a:srgbClr val="15679F"/>
                </a:solidFill>
                <a:cs typeface="Calibri"/>
              </a:rPr>
              <a:t> </a:t>
            </a:r>
            <a:r>
              <a:rPr lang="nl-NL">
                <a:cs typeface="Calibri"/>
              </a:rPr>
              <a:t>- Brons Jolien </a:t>
            </a:r>
            <a:r>
              <a:rPr lang="nl-NL" err="1">
                <a:cs typeface="Calibri"/>
              </a:rPr>
              <a:t>Vermeylen</a:t>
            </a:r>
            <a:r>
              <a:rPr lang="nl-NL">
                <a:cs typeface="Calibri"/>
              </a:rPr>
              <a:t> European Games</a:t>
            </a:r>
            <a:endParaRPr lang="nl-NL"/>
          </a:p>
          <a:p>
            <a:r>
              <a:rPr lang="nl-NL">
                <a:solidFill>
                  <a:srgbClr val="15679F"/>
                </a:solidFill>
                <a:cs typeface="Calibri"/>
              </a:rPr>
              <a:t> </a:t>
            </a:r>
            <a:r>
              <a:rPr lang="nl-NL">
                <a:cs typeface="Calibri"/>
              </a:rPr>
              <a:t>- Brons Testevent Parijs (</a:t>
            </a:r>
            <a:r>
              <a:rPr lang="nl-NL" err="1">
                <a:cs typeface="Calibri"/>
              </a:rPr>
              <a:t>Duatlon</a:t>
            </a:r>
            <a:r>
              <a:rPr lang="nl-NL">
                <a:cs typeface="Calibri"/>
              </a:rPr>
              <a:t>) + 14e plek Jolien </a:t>
            </a:r>
            <a:r>
              <a:rPr lang="nl-NL" err="1">
                <a:cs typeface="Calibri"/>
              </a:rPr>
              <a:t>Vermeylen</a:t>
            </a:r>
            <a:endParaRPr lang="nl-NL" err="1"/>
          </a:p>
          <a:p>
            <a:r>
              <a:rPr lang="nl-NL">
                <a:solidFill>
                  <a:srgbClr val="15679F"/>
                </a:solidFill>
                <a:cs typeface="Calibri"/>
              </a:rPr>
              <a:t> </a:t>
            </a:r>
            <a:r>
              <a:rPr lang="nl-NL">
                <a:cs typeface="Calibri"/>
              </a:rPr>
              <a:t>- Brons Jelle </a:t>
            </a:r>
            <a:r>
              <a:rPr lang="nl-NL" err="1">
                <a:cs typeface="Calibri"/>
              </a:rPr>
              <a:t>Geens</a:t>
            </a:r>
            <a:r>
              <a:rPr lang="nl-NL">
                <a:cs typeface="Calibri"/>
              </a:rPr>
              <a:t> Montreal WTS</a:t>
            </a:r>
            <a:endParaRPr lang="nl-NL"/>
          </a:p>
          <a:p>
            <a:r>
              <a:rPr lang="nl-NL">
                <a:solidFill>
                  <a:srgbClr val="15679F"/>
                </a:solidFill>
                <a:cs typeface="Calibri"/>
              </a:rPr>
              <a:t> </a:t>
            </a:r>
            <a:r>
              <a:rPr lang="nl-NL" b="1">
                <a:cs typeface="Calibri"/>
              </a:rPr>
              <a:t>U20 OS Triatlon:</a:t>
            </a:r>
            <a:endParaRPr lang="nl-NL"/>
          </a:p>
          <a:p>
            <a:r>
              <a:rPr lang="nl-NL">
                <a:solidFill>
                  <a:srgbClr val="15679F"/>
                </a:solidFill>
                <a:cs typeface="Calibri"/>
              </a:rPr>
              <a:t> </a:t>
            </a:r>
            <a:r>
              <a:rPr lang="nl-NL">
                <a:cs typeface="Calibri"/>
              </a:rPr>
              <a:t>- Brons Jens Smolders EK U18 </a:t>
            </a:r>
            <a:endParaRPr lang="nl-NL"/>
          </a:p>
          <a:p>
            <a:r>
              <a:rPr lang="nl-NL">
                <a:solidFill>
                  <a:srgbClr val="15679F"/>
                </a:solidFill>
                <a:cs typeface="Calibri"/>
              </a:rPr>
              <a:t> </a:t>
            </a:r>
            <a:r>
              <a:rPr lang="nl-NL">
                <a:cs typeface="Calibri"/>
              </a:rPr>
              <a:t>- 5e EK MR U18 &amp; U20</a:t>
            </a:r>
            <a:endParaRPr lang="nl-NL"/>
          </a:p>
          <a:p>
            <a:r>
              <a:rPr lang="nl-NL">
                <a:solidFill>
                  <a:srgbClr val="15679F"/>
                </a:solidFill>
                <a:cs typeface="Calibri"/>
              </a:rPr>
              <a:t> </a:t>
            </a:r>
            <a:r>
              <a:rPr lang="nl-NL">
                <a:cs typeface="Calibri"/>
              </a:rPr>
              <a:t>- Tal van dichte ereplaatsen op EK U18</a:t>
            </a:r>
            <a:endParaRPr lang="nl-NL"/>
          </a:p>
          <a:p>
            <a:r>
              <a:rPr lang="nl-NL">
                <a:solidFill>
                  <a:srgbClr val="15679F"/>
                </a:solidFill>
                <a:cs typeface="Calibri"/>
              </a:rPr>
              <a:t> </a:t>
            </a:r>
            <a:r>
              <a:rPr lang="nl-NL" b="1">
                <a:cs typeface="Calibri"/>
              </a:rPr>
              <a:t>Multisport:</a:t>
            </a:r>
            <a:endParaRPr lang="nl-NL"/>
          </a:p>
          <a:p>
            <a:r>
              <a:rPr lang="nl-NL">
                <a:solidFill>
                  <a:srgbClr val="15679F"/>
                </a:solidFill>
                <a:cs typeface="Calibri"/>
              </a:rPr>
              <a:t> </a:t>
            </a:r>
            <a:r>
              <a:rPr lang="nl-NL">
                <a:cs typeface="Calibri"/>
              </a:rPr>
              <a:t>- Tal van topprestaties en dichte ereplaatsen: EK Menen, WK Ibiza, EK Venetië, </a:t>
            </a:r>
            <a:r>
              <a:rPr lang="nl-NL" err="1">
                <a:cs typeface="Calibri"/>
              </a:rPr>
              <a:t>Zöfingen</a:t>
            </a:r>
            <a:r>
              <a:rPr lang="nl-NL">
                <a:cs typeface="Calibri"/>
              </a:rPr>
              <a:t>,…</a:t>
            </a:r>
            <a:endParaRPr lang="nl-NL"/>
          </a:p>
          <a:p>
            <a:endParaRPr lang="nl-NL" b="1">
              <a:ea typeface="Calibri"/>
              <a:cs typeface="Calibri"/>
            </a:endParaRPr>
          </a:p>
          <a:p>
            <a:endParaRPr lang="nl-BE"/>
          </a:p>
        </p:txBody>
      </p:sp>
    </p:spTree>
    <p:extLst>
      <p:ext uri="{BB962C8B-B14F-4D97-AF65-F5344CB8AC3E}">
        <p14:creationId xmlns:p14="http://schemas.microsoft.com/office/powerpoint/2010/main" val="629868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155B567-0BEC-95DF-B240-14B8D5627DA7}"/>
              </a:ext>
            </a:extLst>
          </p:cNvPr>
          <p:cNvSpPr>
            <a:spLocks noGrp="1"/>
          </p:cNvSpPr>
          <p:nvPr>
            <p:ph sz="half" idx="1"/>
          </p:nvPr>
        </p:nvSpPr>
        <p:spPr>
          <a:xfrm>
            <a:off x="1200150" y="1187508"/>
            <a:ext cx="10130045" cy="4341952"/>
          </a:xfrm>
        </p:spPr>
        <p:txBody>
          <a:bodyPr vert="horz" lIns="0" tIns="45720" rIns="0" bIns="45720" rtlCol="0" anchor="t">
            <a:normAutofit/>
          </a:bodyPr>
          <a:lstStyle/>
          <a:p>
            <a:pPr marL="200660" indent="0">
              <a:buNone/>
            </a:pPr>
            <a:r>
              <a:rPr lang="nl-NL" sz="1800" err="1">
                <a:solidFill>
                  <a:srgbClr val="15679F"/>
                </a:solidFill>
                <a:latin typeface="Wingdings"/>
                <a:sym typeface="Wingdings"/>
              </a:rPr>
              <a:t>Ø</a:t>
            </a:r>
            <a:r>
              <a:rPr lang="nl-NL" sz="1800" err="1"/>
              <a:t>Focus</a:t>
            </a:r>
            <a:r>
              <a:rPr lang="nl-NL" sz="1800"/>
              <a:t> ligt op Olympische Triatlon, +- €50.000 meer subsidies dan in 2023</a:t>
            </a:r>
            <a:endParaRPr lang="nl-NL" sz="1800">
              <a:ea typeface="Calibri"/>
              <a:cs typeface="Calibri"/>
            </a:endParaRPr>
          </a:p>
          <a:p>
            <a:pPr marL="200660" lvl="1" indent="0">
              <a:buNone/>
            </a:pPr>
            <a:r>
              <a:rPr lang="nl-NL" err="1">
                <a:solidFill>
                  <a:srgbClr val="15679F"/>
                </a:solidFill>
                <a:latin typeface="Wingdings"/>
                <a:sym typeface="Wingdings"/>
              </a:rPr>
              <a:t>Ø</a:t>
            </a:r>
            <a:r>
              <a:rPr lang="nl-NL" err="1"/>
              <a:t>Multisport</a:t>
            </a:r>
            <a:r>
              <a:rPr lang="nl-NL"/>
              <a:t>: focus op internationale kampioenschappen +stage eind maart voor </a:t>
            </a:r>
            <a:r>
              <a:rPr lang="nl-NL" err="1"/>
              <a:t>duatleten</a:t>
            </a:r>
            <a:r>
              <a:rPr lang="nl-NL"/>
              <a:t> SD </a:t>
            </a:r>
            <a:endParaRPr lang="nl-NL">
              <a:ea typeface="Calibri" panose="020F0502020204030204"/>
              <a:cs typeface="Calibri" panose="020F0502020204030204"/>
            </a:endParaRPr>
          </a:p>
          <a:p>
            <a:pPr marL="200660" lvl="1" indent="0">
              <a:buNone/>
            </a:pPr>
            <a:r>
              <a:rPr lang="nl-NL" err="1">
                <a:solidFill>
                  <a:srgbClr val="15679F"/>
                </a:solidFill>
                <a:latin typeface="Wingdings"/>
                <a:sym typeface="Wingdings"/>
              </a:rPr>
              <a:t>Ø</a:t>
            </a:r>
            <a:r>
              <a:rPr lang="nl-NL" err="1"/>
              <a:t>Talentdetectie</a:t>
            </a:r>
            <a:endParaRPr lang="nl-NL">
              <a:ea typeface="Calibri"/>
              <a:cs typeface="Calibri"/>
            </a:endParaRPr>
          </a:p>
          <a:p>
            <a:pPr marL="200660" lvl="1" indent="0">
              <a:buNone/>
            </a:pPr>
            <a:r>
              <a:rPr lang="nl-NL" err="1">
                <a:solidFill>
                  <a:srgbClr val="15679F"/>
                </a:solidFill>
                <a:latin typeface="Wingdings"/>
                <a:sym typeface="Wingdings"/>
              </a:rPr>
              <a:t>Ø</a:t>
            </a:r>
            <a:r>
              <a:rPr lang="nl-NL" err="1"/>
              <a:t>Werking</a:t>
            </a:r>
            <a:r>
              <a:rPr lang="nl-NL"/>
              <a:t> U19</a:t>
            </a:r>
            <a:endParaRPr lang="nl-NL">
              <a:ea typeface="Calibri" panose="020F0502020204030204"/>
              <a:cs typeface="Calibri" panose="020F0502020204030204"/>
            </a:endParaRPr>
          </a:p>
          <a:p>
            <a:pPr marL="200660" lvl="1" indent="0">
              <a:buNone/>
            </a:pPr>
            <a:r>
              <a:rPr lang="nl-NL" err="1">
                <a:solidFill>
                  <a:srgbClr val="15679F"/>
                </a:solidFill>
                <a:latin typeface="Wingdings"/>
                <a:sym typeface="Wingdings"/>
              </a:rPr>
              <a:t>Ø</a:t>
            </a:r>
            <a:r>
              <a:rPr lang="nl-NL" err="1"/>
              <a:t>Werking</a:t>
            </a:r>
            <a:r>
              <a:rPr lang="nl-NL"/>
              <a:t> U23</a:t>
            </a:r>
            <a:endParaRPr lang="nl-NL">
              <a:ea typeface="Calibri" panose="020F0502020204030204"/>
              <a:cs typeface="Calibri" panose="020F0502020204030204"/>
            </a:endParaRPr>
          </a:p>
          <a:p>
            <a:pPr marL="200660" lvl="1" indent="0">
              <a:buNone/>
            </a:pPr>
            <a:r>
              <a:rPr lang="nl-NL" err="1">
                <a:solidFill>
                  <a:srgbClr val="15679F"/>
                </a:solidFill>
                <a:latin typeface="Wingdings"/>
                <a:sym typeface="Wingdings"/>
              </a:rPr>
              <a:t>Ø</a:t>
            </a:r>
            <a:r>
              <a:rPr lang="nl-NL" err="1"/>
              <a:t>Elites</a:t>
            </a:r>
            <a:endParaRPr lang="nl-NL">
              <a:ea typeface="Calibri"/>
              <a:cs typeface="Calibri"/>
            </a:endParaRPr>
          </a:p>
          <a:p>
            <a:pPr marL="543560" lvl="1" indent="-342900">
              <a:lnSpc>
                <a:spcPct val="100000"/>
              </a:lnSpc>
              <a:buFont typeface="Wingdings" panose="05000000000000000000" pitchFamily="2" charset="2"/>
              <a:buChar char="Ø"/>
            </a:pPr>
            <a:endParaRPr lang="nl-NL" sz="2000">
              <a:ea typeface="Calibri"/>
              <a:cs typeface="Calibri"/>
            </a:endParaRPr>
          </a:p>
          <a:p>
            <a:endParaRPr lang="nl-NL"/>
          </a:p>
          <a:p>
            <a:endParaRPr lang="en-GB"/>
          </a:p>
        </p:txBody>
      </p:sp>
      <p:sp>
        <p:nvSpPr>
          <p:cNvPr id="7" name="Titel 1">
            <a:extLst>
              <a:ext uri="{FF2B5EF4-FFF2-40B4-BE49-F238E27FC236}">
                <a16:creationId xmlns:a16="http://schemas.microsoft.com/office/drawing/2014/main" id="{21E1897D-64CB-2FD7-89A1-FB0D0FC75B36}"/>
              </a:ext>
            </a:extLst>
          </p:cNvPr>
          <p:cNvSpPr txBox="1">
            <a:spLocks/>
          </p:cNvSpPr>
          <p:nvPr/>
        </p:nvSpPr>
        <p:spPr>
          <a:xfrm>
            <a:off x="1065530" y="188176"/>
            <a:ext cx="10058400" cy="514133"/>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defTabSz="457200"/>
            <a:r>
              <a:rPr lang="nl-NL" sz="2200" b="1" spc="300">
                <a:solidFill>
                  <a:srgbClr val="0070C0"/>
                </a:solidFill>
                <a:latin typeface="HurmeGeometricSans4-Black ☞"/>
                <a:ea typeface="+mn-ea"/>
                <a:cs typeface="+mn-cs"/>
              </a:rPr>
              <a:t>Topsport 2024</a:t>
            </a:r>
            <a:endParaRPr lang="nl-NL">
              <a:ea typeface="+mn-ea"/>
              <a:cs typeface="+mn-cs"/>
            </a:endParaRPr>
          </a:p>
        </p:txBody>
      </p:sp>
      <p:pic>
        <p:nvPicPr>
          <p:cNvPr id="9" name="Afbeelding 8">
            <a:extLst>
              <a:ext uri="{FF2B5EF4-FFF2-40B4-BE49-F238E27FC236}">
                <a16:creationId xmlns:a16="http://schemas.microsoft.com/office/drawing/2014/main" id="{44000BCF-F658-EAE0-0AD4-A083EABCBB53}"/>
              </a:ext>
            </a:extLst>
          </p:cNvPr>
          <p:cNvPicPr>
            <a:picLocks noChangeAspect="1"/>
          </p:cNvPicPr>
          <p:nvPr/>
        </p:nvPicPr>
        <p:blipFill>
          <a:blip r:embed="rId3"/>
          <a:stretch>
            <a:fillRect/>
          </a:stretch>
        </p:blipFill>
        <p:spPr>
          <a:xfrm>
            <a:off x="1823629" y="5132042"/>
            <a:ext cx="8872914" cy="1076899"/>
          </a:xfrm>
          <a:prstGeom prst="rect">
            <a:avLst/>
          </a:prstGeom>
        </p:spPr>
      </p:pic>
    </p:spTree>
    <p:extLst>
      <p:ext uri="{BB962C8B-B14F-4D97-AF65-F5344CB8AC3E}">
        <p14:creationId xmlns:p14="http://schemas.microsoft.com/office/powerpoint/2010/main" val="245763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B70C0-A43F-4BCB-BA71-88813FEB105A}"/>
              </a:ext>
            </a:extLst>
          </p:cNvPr>
          <p:cNvSpPr>
            <a:spLocks noGrp="1"/>
          </p:cNvSpPr>
          <p:nvPr>
            <p:ph type="title"/>
          </p:nvPr>
        </p:nvSpPr>
        <p:spPr>
          <a:xfrm>
            <a:off x="1097280" y="286604"/>
            <a:ext cx="10058400" cy="872894"/>
          </a:xfrm>
        </p:spPr>
        <p:txBody>
          <a:bodyPr anchor="t">
            <a:normAutofit/>
          </a:bodyPr>
          <a:lstStyle/>
          <a:p>
            <a:pPr algn="ctr">
              <a:lnSpc>
                <a:spcPct val="100000"/>
              </a:lnSpc>
            </a:pPr>
            <a:r>
              <a:rPr lang="nl-BE" sz="2200" b="1" spc="300">
                <a:solidFill>
                  <a:srgbClr val="0070C0"/>
                </a:solidFill>
                <a:latin typeface="HurmeGeometricSans4-Black ☞"/>
                <a:ea typeface="+mn-ea"/>
                <a:cs typeface="+mn-cs"/>
              </a:rPr>
              <a:t>U19 werking 2024</a:t>
            </a:r>
          </a:p>
        </p:txBody>
      </p:sp>
      <p:sp>
        <p:nvSpPr>
          <p:cNvPr id="5" name="Content Placeholder 4">
            <a:extLst>
              <a:ext uri="{FF2B5EF4-FFF2-40B4-BE49-F238E27FC236}">
                <a16:creationId xmlns:a16="http://schemas.microsoft.com/office/drawing/2014/main" id="{1155B567-0BEC-95DF-B240-14B8D5627DA7}"/>
              </a:ext>
            </a:extLst>
          </p:cNvPr>
          <p:cNvSpPr>
            <a:spLocks noGrp="1"/>
          </p:cNvSpPr>
          <p:nvPr>
            <p:ph sz="half" idx="1"/>
          </p:nvPr>
        </p:nvSpPr>
        <p:spPr>
          <a:xfrm>
            <a:off x="1097278" y="970961"/>
            <a:ext cx="10130045" cy="4977352"/>
          </a:xfrm>
        </p:spPr>
        <p:txBody>
          <a:bodyPr vert="horz" lIns="0" tIns="45720" rIns="0" bIns="45720" rtlCol="0" anchor="t">
            <a:normAutofit/>
          </a:bodyPr>
          <a:lstStyle/>
          <a:p>
            <a:pPr marL="200660" indent="0">
              <a:buNone/>
            </a:pPr>
            <a:r>
              <a:rPr lang="nl-NL">
                <a:solidFill>
                  <a:srgbClr val="15679F"/>
                </a:solidFill>
                <a:latin typeface="Wingdings"/>
                <a:sym typeface="Wingdings"/>
              </a:rPr>
              <a:t>Ø</a:t>
            </a:r>
            <a:r>
              <a:rPr lang="nl-NL"/>
              <a:t>2 </a:t>
            </a:r>
            <a:r>
              <a:rPr lang="nl-NL" sz="2000"/>
              <a:t>Locaties: Regio </a:t>
            </a:r>
            <a:r>
              <a:rPr lang="nl-NL"/>
              <a:t>Leuven &amp; </a:t>
            </a:r>
            <a:r>
              <a:rPr lang="nl-NL" sz="2000"/>
              <a:t>Gent</a:t>
            </a:r>
            <a:endParaRPr lang="nl-NL"/>
          </a:p>
          <a:p>
            <a:pPr marL="200660" lvl="1" indent="0">
              <a:buNone/>
            </a:pPr>
            <a:r>
              <a:rPr lang="nl-NL" sz="2000" err="1">
                <a:solidFill>
                  <a:srgbClr val="15679F"/>
                </a:solidFill>
                <a:latin typeface="Wingdings"/>
                <a:sym typeface="Wingdings"/>
              </a:rPr>
              <a:t>Ø</a:t>
            </a:r>
            <a:r>
              <a:rPr lang="nl-NL" sz="2000" err="1"/>
              <a:t>Professionele</a:t>
            </a:r>
            <a:r>
              <a:rPr lang="nl-NL" sz="2000"/>
              <a:t> centra:</a:t>
            </a:r>
            <a:endParaRPr lang="nl-NL">
              <a:ea typeface="Calibri" panose="020F0502020204030204"/>
              <a:cs typeface="Calibri" panose="020F0502020204030204"/>
            </a:endParaRPr>
          </a:p>
          <a:p>
            <a:pPr marL="200660" lvl="1" indent="0">
              <a:buNone/>
            </a:pPr>
            <a:r>
              <a:rPr lang="nl-NL" sz="1600">
                <a:solidFill>
                  <a:srgbClr val="15679F"/>
                </a:solidFill>
                <a:latin typeface="Arial"/>
                <a:cs typeface="Arial"/>
              </a:rPr>
              <a:t>•</a:t>
            </a:r>
            <a:r>
              <a:rPr lang="nl-NL" sz="1600"/>
              <a:t>3 Federatiecoaches, Kinesist, Sportarts, Krachtcoach, Voedingscoach</a:t>
            </a:r>
            <a:endParaRPr lang="nl-NL">
              <a:ea typeface="Calibri" panose="020F0502020204030204"/>
              <a:cs typeface="Calibri" panose="020F0502020204030204"/>
            </a:endParaRPr>
          </a:p>
          <a:p>
            <a:pPr marL="200660" lvl="1" indent="0">
              <a:buNone/>
            </a:pPr>
            <a:r>
              <a:rPr lang="nl-NL" sz="1600">
                <a:solidFill>
                  <a:srgbClr val="15679F"/>
                </a:solidFill>
                <a:latin typeface="Arial"/>
                <a:cs typeface="Arial"/>
              </a:rPr>
              <a:t>•</a:t>
            </a:r>
            <a:r>
              <a:rPr lang="nl-NL" sz="1600"/>
              <a:t>Kwaliteitsvolle (sport)faciliteiten</a:t>
            </a:r>
            <a:endParaRPr lang="nl-NL">
              <a:ea typeface="Calibri" panose="020F0502020204030204"/>
              <a:cs typeface="Calibri" panose="020F0502020204030204"/>
            </a:endParaRPr>
          </a:p>
          <a:p>
            <a:pPr marL="200660" lvl="1" indent="0">
              <a:buNone/>
            </a:pPr>
            <a:r>
              <a:rPr lang="nl-NL" sz="1600">
                <a:solidFill>
                  <a:srgbClr val="15679F"/>
                </a:solidFill>
                <a:latin typeface="Arial"/>
                <a:cs typeface="Arial"/>
              </a:rPr>
              <a:t>•</a:t>
            </a:r>
            <a:r>
              <a:rPr lang="nl-NL" sz="1600"/>
              <a:t>Samenwerking via F-statuut met lokale scholen</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Kwaliteitsvol</a:t>
            </a:r>
            <a:r>
              <a:rPr lang="nl-NL" sz="2000"/>
              <a:t> (</a:t>
            </a:r>
            <a:r>
              <a:rPr lang="nl-NL" sz="2000" err="1"/>
              <a:t>inter</a:t>
            </a:r>
            <a:r>
              <a:rPr lang="nl-NL" sz="2000"/>
              <a:t>) nationaal wedstrijdprogramma</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Kwaliteitsvolle</a:t>
            </a:r>
            <a:r>
              <a:rPr lang="nl-NL" sz="2000"/>
              <a:t> trainingsbegeleiding en opvolging in groep per regio</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Atleten</a:t>
            </a:r>
            <a:r>
              <a:rPr lang="nl-NL" sz="2000"/>
              <a:t> blijven thuis wonen</a:t>
            </a:r>
            <a:endParaRPr lang="nl-NL">
              <a:ea typeface="Calibri" panose="020F0502020204030204"/>
              <a:cs typeface="Calibri" panose="020F0502020204030204"/>
            </a:endParaRPr>
          </a:p>
          <a:p>
            <a:pPr marL="200660" lvl="1" indent="0">
              <a:buNone/>
            </a:pPr>
            <a:r>
              <a:rPr lang="nl-NL" sz="2000">
                <a:solidFill>
                  <a:srgbClr val="15679F"/>
                </a:solidFill>
                <a:latin typeface="Wingdings"/>
                <a:sym typeface="Wingdings"/>
              </a:rPr>
              <a:t>Ø</a:t>
            </a:r>
            <a:r>
              <a:rPr lang="nl-NL" sz="2000"/>
              <a:t>20 atleten met F-statuut in onze werking</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Voor</a:t>
            </a:r>
            <a:r>
              <a:rPr lang="nl-NL" sz="2000"/>
              <a:t> regio Antwerpen samenwerking met Annelies binnen de clubs</a:t>
            </a:r>
            <a:endParaRPr lang="nl-NL">
              <a:ea typeface="Calibri" panose="020F0502020204030204"/>
              <a:cs typeface="Calibri" panose="020F0502020204030204"/>
            </a:endParaRPr>
          </a:p>
          <a:p>
            <a:pPr marL="543560" lvl="1" indent="-342900">
              <a:lnSpc>
                <a:spcPct val="100000"/>
              </a:lnSpc>
              <a:buFont typeface="Wingdings" panose="05000000000000000000" pitchFamily="2" charset="2"/>
              <a:buChar char="Ø"/>
            </a:pPr>
            <a:endParaRPr lang="nl-NL" sz="2000">
              <a:ea typeface="Calibri"/>
              <a:cs typeface="Calibri"/>
            </a:endParaRPr>
          </a:p>
          <a:p>
            <a:pPr marL="383540" lvl="1">
              <a:buFont typeface="Wingdings" panose="05000000000000000000" pitchFamily="2" charset="2"/>
              <a:buChar char="q"/>
            </a:pPr>
            <a:endParaRPr lang="nl-NL">
              <a:cs typeface="Calibri" panose="020F0502020204030204"/>
            </a:endParaRPr>
          </a:p>
          <a:p>
            <a:endParaRPr lang="nl-NL">
              <a:cs typeface="Calibri" panose="020F0502020204030204"/>
            </a:endParaRPr>
          </a:p>
          <a:p>
            <a:endParaRPr lang="en-GB">
              <a:cs typeface="Calibri" panose="020F0502020204030204"/>
            </a:endParaRPr>
          </a:p>
        </p:txBody>
      </p:sp>
      <p:pic>
        <p:nvPicPr>
          <p:cNvPr id="4" name="Afbeelding 3">
            <a:extLst>
              <a:ext uri="{FF2B5EF4-FFF2-40B4-BE49-F238E27FC236}">
                <a16:creationId xmlns:a16="http://schemas.microsoft.com/office/drawing/2014/main" id="{2D864E10-F4CF-FC3C-A438-E000F10A10CD}"/>
              </a:ext>
            </a:extLst>
          </p:cNvPr>
          <p:cNvPicPr>
            <a:picLocks noChangeAspect="1"/>
          </p:cNvPicPr>
          <p:nvPr/>
        </p:nvPicPr>
        <p:blipFill>
          <a:blip r:embed="rId3"/>
          <a:stretch>
            <a:fillRect/>
          </a:stretch>
        </p:blipFill>
        <p:spPr>
          <a:xfrm>
            <a:off x="1538287" y="5113972"/>
            <a:ext cx="9115425" cy="1019175"/>
          </a:xfrm>
          <a:prstGeom prst="rect">
            <a:avLst/>
          </a:prstGeom>
        </p:spPr>
      </p:pic>
    </p:spTree>
    <p:extLst>
      <p:ext uri="{BB962C8B-B14F-4D97-AF65-F5344CB8AC3E}">
        <p14:creationId xmlns:p14="http://schemas.microsoft.com/office/powerpoint/2010/main" val="1684860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B70C0-A43F-4BCB-BA71-88813FEB105A}"/>
              </a:ext>
            </a:extLst>
          </p:cNvPr>
          <p:cNvSpPr>
            <a:spLocks noGrp="1"/>
          </p:cNvSpPr>
          <p:nvPr>
            <p:ph type="title"/>
          </p:nvPr>
        </p:nvSpPr>
        <p:spPr>
          <a:xfrm>
            <a:off x="1097280" y="286604"/>
            <a:ext cx="10058400" cy="872894"/>
          </a:xfrm>
        </p:spPr>
        <p:txBody>
          <a:bodyPr anchor="t">
            <a:normAutofit/>
          </a:bodyPr>
          <a:lstStyle/>
          <a:p>
            <a:pPr algn="ctr">
              <a:lnSpc>
                <a:spcPct val="100000"/>
              </a:lnSpc>
            </a:pPr>
            <a:r>
              <a:rPr lang="nl-BE" sz="2200" b="1" spc="300">
                <a:solidFill>
                  <a:srgbClr val="0070C0"/>
                </a:solidFill>
                <a:latin typeface="HurmeGeometricSans4-Black ☞"/>
                <a:ea typeface="+mn-ea"/>
                <a:cs typeface="+mn-cs"/>
              </a:rPr>
              <a:t>U23 werking 2024</a:t>
            </a:r>
          </a:p>
        </p:txBody>
      </p:sp>
      <p:sp>
        <p:nvSpPr>
          <p:cNvPr id="5" name="Content Placeholder 4">
            <a:extLst>
              <a:ext uri="{FF2B5EF4-FFF2-40B4-BE49-F238E27FC236}">
                <a16:creationId xmlns:a16="http://schemas.microsoft.com/office/drawing/2014/main" id="{1155B567-0BEC-95DF-B240-14B8D5627DA7}"/>
              </a:ext>
            </a:extLst>
          </p:cNvPr>
          <p:cNvSpPr>
            <a:spLocks noGrp="1"/>
          </p:cNvSpPr>
          <p:nvPr>
            <p:ph sz="half" idx="1"/>
          </p:nvPr>
        </p:nvSpPr>
        <p:spPr>
          <a:xfrm>
            <a:off x="1097278" y="970961"/>
            <a:ext cx="10130045" cy="4898133"/>
          </a:xfrm>
        </p:spPr>
        <p:txBody>
          <a:bodyPr vert="horz" lIns="0" tIns="45720" rIns="0" bIns="45720" rtlCol="0" anchor="t">
            <a:normAutofit/>
          </a:bodyPr>
          <a:lstStyle/>
          <a:p>
            <a:pPr marL="200660" indent="0">
              <a:buNone/>
            </a:pPr>
            <a:r>
              <a:rPr lang="nl-NL" err="1">
                <a:solidFill>
                  <a:srgbClr val="15679F"/>
                </a:solidFill>
                <a:latin typeface="Wingdings"/>
                <a:sym typeface="Wingdings"/>
              </a:rPr>
              <a:t>Ø</a:t>
            </a:r>
            <a:r>
              <a:rPr lang="nl-NL" err="1"/>
              <a:t>Eén</a:t>
            </a:r>
            <a:r>
              <a:rPr lang="nl-NL"/>
              <a:t> </a:t>
            </a:r>
            <a:r>
              <a:rPr lang="nl-NL" sz="2000"/>
              <a:t>centrale werking in Leuven</a:t>
            </a:r>
            <a:endParaRPr lang="nl-NL"/>
          </a:p>
          <a:p>
            <a:pPr marL="200660" lvl="1" indent="0">
              <a:buNone/>
            </a:pPr>
            <a:r>
              <a:rPr lang="nl-NL" sz="1600">
                <a:solidFill>
                  <a:srgbClr val="15679F"/>
                </a:solidFill>
                <a:latin typeface="Arial"/>
                <a:cs typeface="Arial"/>
              </a:rPr>
              <a:t>•</a:t>
            </a:r>
            <a:r>
              <a:rPr lang="nl-NL" sz="1600"/>
              <a:t>1 Federatiecoach, </a:t>
            </a:r>
            <a:r>
              <a:rPr lang="nl-NL" sz="1600" err="1"/>
              <a:t>Kinesist,Sportarts</a:t>
            </a:r>
            <a:r>
              <a:rPr lang="nl-NL" sz="1600"/>
              <a:t>, Krachtcoach, Voedingscoach, Fysioloog, </a:t>
            </a:r>
            <a:r>
              <a:rPr lang="nl-NL" sz="1600" err="1"/>
              <a:t>Biomechanicus</a:t>
            </a:r>
            <a:endParaRPr lang="nl-NL" err="1">
              <a:ea typeface="Calibri" panose="020F0502020204030204"/>
              <a:cs typeface="Calibri" panose="020F0502020204030204"/>
            </a:endParaRPr>
          </a:p>
          <a:p>
            <a:pPr marL="200660" lvl="1" indent="0">
              <a:buNone/>
            </a:pPr>
            <a:r>
              <a:rPr lang="nl-NL" sz="1600">
                <a:solidFill>
                  <a:srgbClr val="15679F"/>
                </a:solidFill>
                <a:latin typeface="Arial"/>
                <a:cs typeface="Arial"/>
              </a:rPr>
              <a:t>•</a:t>
            </a:r>
            <a:r>
              <a:rPr lang="nl-NL" sz="1600"/>
              <a:t>Kwaliteitsvolle (sport)faciliteiten</a:t>
            </a:r>
            <a:endParaRPr lang="nl-NL">
              <a:ea typeface="Calibri" panose="020F0502020204030204"/>
              <a:cs typeface="Calibri" panose="020F0502020204030204"/>
            </a:endParaRPr>
          </a:p>
          <a:p>
            <a:pPr marL="200660" lvl="1" indent="0">
              <a:buNone/>
            </a:pPr>
            <a:r>
              <a:rPr lang="nl-NL" sz="1600">
                <a:solidFill>
                  <a:srgbClr val="15679F"/>
                </a:solidFill>
                <a:latin typeface="Arial"/>
                <a:cs typeface="Arial"/>
              </a:rPr>
              <a:t>•</a:t>
            </a:r>
            <a:r>
              <a:rPr lang="nl-NL" sz="1600"/>
              <a:t>Samenwerking met Universiteit &amp; Hoge school te Leuven in functie van combinatie studies &amp; topsport</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Kwaliteitsvol</a:t>
            </a:r>
            <a:r>
              <a:rPr lang="nl-NL" sz="2000"/>
              <a:t> internationaal wedstrijdprogramma</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Kwaliteitsvolle</a:t>
            </a:r>
            <a:r>
              <a:rPr lang="nl-NL" sz="2000"/>
              <a:t> trainingsbegeleiding in functie van presteren</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Atleten</a:t>
            </a:r>
            <a:r>
              <a:rPr lang="nl-NL" sz="2000"/>
              <a:t> wonen in een straal van 30’ rond Leuven en trainen dagelijks samen</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Enkel</a:t>
            </a:r>
            <a:r>
              <a:rPr lang="nl-NL" sz="2000"/>
              <a:t> voor de happy few, atleten die niet instromen gaan verder binnen de clubs</a:t>
            </a:r>
            <a:endParaRPr lang="nl-NL">
              <a:ea typeface="Calibri" panose="020F0502020204030204"/>
              <a:cs typeface="Calibri" panose="020F0502020204030204"/>
            </a:endParaRPr>
          </a:p>
          <a:p>
            <a:pPr marL="200660" lvl="1" indent="0">
              <a:buNone/>
            </a:pPr>
            <a:r>
              <a:rPr lang="nl-NL" sz="2000">
                <a:solidFill>
                  <a:srgbClr val="15679F"/>
                </a:solidFill>
                <a:latin typeface="Wingdings"/>
                <a:sym typeface="Wingdings"/>
              </a:rPr>
              <a:t>Ø</a:t>
            </a:r>
            <a:r>
              <a:rPr lang="nl-NL" sz="2000">
                <a:ea typeface="Calibri"/>
                <a:cs typeface="Calibri" panose="020F0502020204030204"/>
              </a:rPr>
              <a:t>6</a:t>
            </a:r>
            <a:r>
              <a:rPr lang="nl-NL" sz="2000"/>
              <a:t> Atleten in onze U23 werking, 6 potentiële instromers seizoen 2025</a:t>
            </a:r>
            <a:endParaRPr lang="nl-NL">
              <a:ea typeface="Calibri" panose="020F0502020204030204"/>
              <a:cs typeface="Calibri" panose="020F0502020204030204"/>
            </a:endParaRPr>
          </a:p>
          <a:p>
            <a:pPr marL="543560" lvl="1" indent="-342900">
              <a:lnSpc>
                <a:spcPct val="100000"/>
              </a:lnSpc>
              <a:buFont typeface="Wingdings" panose="05000000000000000000" pitchFamily="2" charset="2"/>
              <a:buChar char="Ø"/>
            </a:pPr>
            <a:endParaRPr lang="nl-NL" sz="2000">
              <a:ea typeface="Calibri"/>
              <a:cs typeface="Calibri"/>
            </a:endParaRPr>
          </a:p>
          <a:p>
            <a:pPr marL="383540" lvl="1">
              <a:buFont typeface="Wingdings" panose="05000000000000000000" pitchFamily="2" charset="2"/>
              <a:buChar char="q"/>
            </a:pPr>
            <a:endParaRPr lang="nl-NL" sz="2000">
              <a:cs typeface="Calibri" panose="020F0502020204030204"/>
            </a:endParaRPr>
          </a:p>
          <a:p>
            <a:endParaRPr lang="nl-NL" sz="2000">
              <a:cs typeface="Calibri" panose="020F0502020204030204"/>
            </a:endParaRPr>
          </a:p>
          <a:p>
            <a:endParaRPr lang="en-GB" sz="2000">
              <a:cs typeface="Calibri" panose="020F0502020204030204"/>
            </a:endParaRPr>
          </a:p>
        </p:txBody>
      </p:sp>
      <p:pic>
        <p:nvPicPr>
          <p:cNvPr id="4" name="Afbeelding 3">
            <a:extLst>
              <a:ext uri="{FF2B5EF4-FFF2-40B4-BE49-F238E27FC236}">
                <a16:creationId xmlns:a16="http://schemas.microsoft.com/office/drawing/2014/main" id="{42FAC345-BDD6-C4DD-1B68-A1CF64D57355}"/>
              </a:ext>
            </a:extLst>
          </p:cNvPr>
          <p:cNvPicPr>
            <a:picLocks noChangeAspect="1"/>
          </p:cNvPicPr>
          <p:nvPr/>
        </p:nvPicPr>
        <p:blipFill>
          <a:blip r:embed="rId3"/>
          <a:stretch>
            <a:fillRect/>
          </a:stretch>
        </p:blipFill>
        <p:spPr>
          <a:xfrm>
            <a:off x="1609350" y="5167040"/>
            <a:ext cx="9105900" cy="1000125"/>
          </a:xfrm>
          <a:prstGeom prst="rect">
            <a:avLst/>
          </a:prstGeom>
        </p:spPr>
      </p:pic>
    </p:spTree>
    <p:extLst>
      <p:ext uri="{BB962C8B-B14F-4D97-AF65-F5344CB8AC3E}">
        <p14:creationId xmlns:p14="http://schemas.microsoft.com/office/powerpoint/2010/main" val="33454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AB70C0-A43F-4BCB-BA71-88813FEB105A}"/>
              </a:ext>
            </a:extLst>
          </p:cNvPr>
          <p:cNvSpPr>
            <a:spLocks noGrp="1"/>
          </p:cNvSpPr>
          <p:nvPr>
            <p:ph type="title"/>
          </p:nvPr>
        </p:nvSpPr>
        <p:spPr>
          <a:xfrm>
            <a:off x="1097280" y="286604"/>
            <a:ext cx="10058400" cy="872894"/>
          </a:xfrm>
        </p:spPr>
        <p:txBody>
          <a:bodyPr anchor="t">
            <a:normAutofit/>
          </a:bodyPr>
          <a:lstStyle/>
          <a:p>
            <a:pPr algn="ctr">
              <a:lnSpc>
                <a:spcPct val="100000"/>
              </a:lnSpc>
            </a:pPr>
            <a:r>
              <a:rPr lang="nl-BE" sz="2200" b="1" spc="300">
                <a:solidFill>
                  <a:srgbClr val="0070C0"/>
                </a:solidFill>
                <a:latin typeface="HurmeGeometricSans4-Black ☞"/>
                <a:ea typeface="+mn-ea"/>
                <a:cs typeface="+mn-cs"/>
              </a:rPr>
              <a:t>Elitewerking 2024</a:t>
            </a:r>
          </a:p>
        </p:txBody>
      </p:sp>
      <p:sp>
        <p:nvSpPr>
          <p:cNvPr id="5" name="Content Placeholder 4">
            <a:extLst>
              <a:ext uri="{FF2B5EF4-FFF2-40B4-BE49-F238E27FC236}">
                <a16:creationId xmlns:a16="http://schemas.microsoft.com/office/drawing/2014/main" id="{1155B567-0BEC-95DF-B240-14B8D5627DA7}"/>
              </a:ext>
            </a:extLst>
          </p:cNvPr>
          <p:cNvSpPr>
            <a:spLocks noGrp="1"/>
          </p:cNvSpPr>
          <p:nvPr>
            <p:ph sz="half" idx="1"/>
          </p:nvPr>
        </p:nvSpPr>
        <p:spPr>
          <a:xfrm>
            <a:off x="1097278" y="970961"/>
            <a:ext cx="10130045" cy="4898133"/>
          </a:xfrm>
        </p:spPr>
        <p:txBody>
          <a:bodyPr vert="horz" lIns="0" tIns="45720" rIns="0" bIns="45720" rtlCol="0" anchor="t">
            <a:normAutofit/>
          </a:bodyPr>
          <a:lstStyle/>
          <a:p>
            <a:pPr marL="200660" indent="0">
              <a:buNone/>
            </a:pPr>
            <a:r>
              <a:rPr lang="nl-NL" err="1">
                <a:solidFill>
                  <a:srgbClr val="15679F"/>
                </a:solidFill>
                <a:latin typeface="Wingdings"/>
                <a:sym typeface="Wingdings"/>
              </a:rPr>
              <a:t>Ø</a:t>
            </a:r>
            <a:r>
              <a:rPr lang="nl-NL" err="1"/>
              <a:t>Belgian</a:t>
            </a:r>
            <a:r>
              <a:rPr lang="nl-NL"/>
              <a:t> </a:t>
            </a:r>
            <a:r>
              <a:rPr lang="nl-NL" sz="2000"/>
              <a:t>Hammers (Jolien, Marten, Valerie, Jelle)</a:t>
            </a:r>
            <a:endParaRPr lang="nl-NL"/>
          </a:p>
          <a:p>
            <a:pPr marL="200660" lvl="1" indent="0">
              <a:buNone/>
            </a:pPr>
            <a:r>
              <a:rPr lang="nl-NL" sz="2000" err="1">
                <a:solidFill>
                  <a:srgbClr val="15679F"/>
                </a:solidFill>
                <a:latin typeface="Wingdings"/>
                <a:sym typeface="Wingdings"/>
              </a:rPr>
              <a:t>Ø</a:t>
            </a:r>
            <a:r>
              <a:rPr lang="nl-NL" sz="2000" err="1"/>
              <a:t>Individueel</a:t>
            </a:r>
            <a:r>
              <a:rPr lang="nl-NL" sz="2000"/>
              <a:t> programma in functie van doelen atleet</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Focus</a:t>
            </a:r>
            <a:r>
              <a:rPr lang="nl-NL" sz="2000"/>
              <a:t> op topprestaties: OS (Individueel &amp; Mixed </a:t>
            </a:r>
            <a:r>
              <a:rPr lang="nl-NL" sz="2000" err="1"/>
              <a:t>Relays</a:t>
            </a:r>
            <a:r>
              <a:rPr lang="nl-NL" sz="2000"/>
              <a:t>)</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Verdere</a:t>
            </a:r>
            <a:r>
              <a:rPr lang="nl-NL" sz="2000"/>
              <a:t> ondersteuning van onze toppers zoals in 2023</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Atleten</a:t>
            </a:r>
            <a:r>
              <a:rPr lang="nl-NL" sz="2000"/>
              <a:t> die stoppen na OS geen contract meer</a:t>
            </a:r>
            <a:endParaRPr lang="nl-NL">
              <a:ea typeface="Calibri" panose="020F0502020204030204"/>
              <a:cs typeface="Calibri" panose="020F0502020204030204"/>
            </a:endParaRPr>
          </a:p>
          <a:p>
            <a:pPr marL="200660" lvl="1" indent="0">
              <a:buNone/>
            </a:pPr>
            <a:r>
              <a:rPr lang="nl-NL" sz="2000" err="1">
                <a:solidFill>
                  <a:srgbClr val="15679F"/>
                </a:solidFill>
                <a:latin typeface="Wingdings"/>
                <a:sym typeface="Wingdings"/>
              </a:rPr>
              <a:t>Ø</a:t>
            </a:r>
            <a:r>
              <a:rPr lang="nl-NL" sz="2000" err="1"/>
              <a:t>Toekomstvisie</a:t>
            </a:r>
            <a:r>
              <a:rPr lang="nl-NL" sz="2000"/>
              <a:t>: Begeleiding U23=&gt; elites ook door 1 federatiecoach</a:t>
            </a:r>
            <a:endParaRPr lang="nl-NL">
              <a:ea typeface="Calibri" panose="020F0502020204030204"/>
              <a:cs typeface="Calibri" panose="020F0502020204030204"/>
            </a:endParaRPr>
          </a:p>
          <a:p>
            <a:pPr marL="543560" lvl="1" indent="-342900">
              <a:lnSpc>
                <a:spcPct val="100000"/>
              </a:lnSpc>
              <a:buFont typeface="Wingdings" panose="05000000000000000000" pitchFamily="2" charset="2"/>
              <a:buChar char="Ø"/>
            </a:pPr>
            <a:endParaRPr lang="nl-NL" sz="2000">
              <a:ea typeface="Calibri"/>
              <a:cs typeface="Calibri"/>
            </a:endParaRPr>
          </a:p>
          <a:p>
            <a:pPr marL="383540" lvl="1">
              <a:buFont typeface="Wingdings" panose="05000000000000000000" pitchFamily="2" charset="2"/>
              <a:buChar char="q"/>
            </a:pPr>
            <a:endParaRPr lang="nl-NL" sz="2000">
              <a:cs typeface="Calibri" panose="020F0502020204030204"/>
            </a:endParaRPr>
          </a:p>
          <a:p>
            <a:pPr marL="566420" lvl="2">
              <a:buFont typeface="Wingdings" panose="05000000000000000000" pitchFamily="2" charset="2"/>
              <a:buChar char="q"/>
            </a:pPr>
            <a:endParaRPr lang="nl-NL" sz="1600">
              <a:cs typeface="Calibri" panose="020F0502020204030204"/>
            </a:endParaRPr>
          </a:p>
          <a:p>
            <a:pPr marL="383540" lvl="1">
              <a:buFont typeface="Wingdings" panose="05000000000000000000" pitchFamily="2" charset="2"/>
              <a:buChar char="q"/>
            </a:pPr>
            <a:endParaRPr lang="nl-NL">
              <a:cs typeface="Calibri" panose="020F0502020204030204"/>
            </a:endParaRPr>
          </a:p>
          <a:p>
            <a:endParaRPr lang="nl-NL">
              <a:cs typeface="Calibri" panose="020F0502020204030204"/>
            </a:endParaRPr>
          </a:p>
          <a:p>
            <a:endParaRPr lang="en-GB">
              <a:cs typeface="Calibri" panose="020F0502020204030204"/>
            </a:endParaRPr>
          </a:p>
        </p:txBody>
      </p:sp>
      <p:pic>
        <p:nvPicPr>
          <p:cNvPr id="4" name="Afbeelding 3">
            <a:extLst>
              <a:ext uri="{FF2B5EF4-FFF2-40B4-BE49-F238E27FC236}">
                <a16:creationId xmlns:a16="http://schemas.microsoft.com/office/drawing/2014/main" id="{2C99FE64-93DF-CEF9-2F54-A7C687456448}"/>
              </a:ext>
            </a:extLst>
          </p:cNvPr>
          <p:cNvPicPr>
            <a:picLocks noChangeAspect="1"/>
          </p:cNvPicPr>
          <p:nvPr/>
        </p:nvPicPr>
        <p:blipFill>
          <a:blip r:embed="rId3"/>
          <a:stretch>
            <a:fillRect/>
          </a:stretch>
        </p:blipFill>
        <p:spPr>
          <a:xfrm>
            <a:off x="1599825" y="5133839"/>
            <a:ext cx="9124950" cy="962025"/>
          </a:xfrm>
          <a:prstGeom prst="rect">
            <a:avLst/>
          </a:prstGeom>
        </p:spPr>
      </p:pic>
    </p:spTree>
    <p:extLst>
      <p:ext uri="{BB962C8B-B14F-4D97-AF65-F5344CB8AC3E}">
        <p14:creationId xmlns:p14="http://schemas.microsoft.com/office/powerpoint/2010/main" val="3991937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buiten, boom, water, watersport&#10;&#10;Automatisch gegenereerde beschrijving">
            <a:extLst>
              <a:ext uri="{FF2B5EF4-FFF2-40B4-BE49-F238E27FC236}">
                <a16:creationId xmlns:a16="http://schemas.microsoft.com/office/drawing/2014/main" id="{191ED887-7810-4F95-925B-5FCFCC5EB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191" y="0"/>
            <a:ext cx="9497809" cy="6320691"/>
          </a:xfrm>
          <a:prstGeom prst="rect">
            <a:avLst/>
          </a:prstGeom>
        </p:spPr>
      </p:pic>
      <p:sp>
        <p:nvSpPr>
          <p:cNvPr id="7" name="Rechthoekige driehoek 6">
            <a:extLst>
              <a:ext uri="{FF2B5EF4-FFF2-40B4-BE49-F238E27FC236}">
                <a16:creationId xmlns:a16="http://schemas.microsoft.com/office/drawing/2014/main" id="{4D9FAFD8-DD2E-47D4-848E-84A2867F37AC}"/>
              </a:ext>
            </a:extLst>
          </p:cNvPr>
          <p:cNvSpPr/>
          <p:nvPr/>
        </p:nvSpPr>
        <p:spPr>
          <a:xfrm>
            <a:off x="2694191" y="0"/>
            <a:ext cx="6271845" cy="632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6D06F7F-A42E-4461-99A5-23A7C0B55397}"/>
              </a:ext>
            </a:extLst>
          </p:cNvPr>
          <p:cNvSpPr>
            <a:spLocks noGrp="1"/>
          </p:cNvSpPr>
          <p:nvPr>
            <p:ph type="title"/>
          </p:nvPr>
        </p:nvSpPr>
        <p:spPr>
          <a:xfrm>
            <a:off x="1257993" y="2768818"/>
            <a:ext cx="10934007" cy="660182"/>
          </a:xfrm>
        </p:spPr>
        <p:txBody>
          <a:bodyPr>
            <a:normAutofit/>
          </a:bodyPr>
          <a:lstStyle/>
          <a:p>
            <a:r>
              <a:rPr lang="nl-NL" sz="2200" b="1" spc="300">
                <a:solidFill>
                  <a:srgbClr val="0070C0"/>
                </a:solidFill>
                <a:latin typeface="HurmeGeometricSans4-Black ☞"/>
                <a:ea typeface="+mn-ea"/>
                <a:cs typeface="+mn-cs"/>
              </a:rPr>
              <a:t>12. Varia</a:t>
            </a:r>
          </a:p>
        </p:txBody>
      </p:sp>
    </p:spTree>
    <p:extLst>
      <p:ext uri="{BB962C8B-B14F-4D97-AF65-F5344CB8AC3E}">
        <p14:creationId xmlns:p14="http://schemas.microsoft.com/office/powerpoint/2010/main" val="403033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A123B81-7262-4BE1-B846-A7009FB2BCCB}"/>
              </a:ext>
            </a:extLst>
          </p:cNvPr>
          <p:cNvSpPr>
            <a:spLocks noGrp="1"/>
          </p:cNvSpPr>
          <p:nvPr>
            <p:ph idx="1"/>
          </p:nvPr>
        </p:nvSpPr>
        <p:spPr>
          <a:xfrm>
            <a:off x="638052" y="1292966"/>
            <a:ext cx="4605338" cy="1345065"/>
          </a:xfrm>
        </p:spPr>
        <p:txBody>
          <a:bodyPr vert="horz" lIns="0" tIns="45720" rIns="0" bIns="45720" rtlCol="0" anchor="t">
            <a:normAutofit/>
          </a:bodyPr>
          <a:lstStyle/>
          <a:p>
            <a:pPr marL="285750" indent="-285750">
              <a:buFont typeface="Wingdings" panose="020F0502020204030204" pitchFamily="34" charset="0"/>
              <a:buChar char="ü"/>
            </a:pPr>
            <a:r>
              <a:rPr lang="nb-NO" sz="1800" b="1" dirty="0">
                <a:solidFill>
                  <a:schemeClr val="tx1"/>
                </a:solidFill>
                <a:cs typeface="Calibri" panose="020F0502020204030204"/>
              </a:rPr>
              <a:t>E</a:t>
            </a:r>
            <a:r>
              <a:rPr lang="nb-NO" sz="1800" b="1" dirty="0">
                <a:solidFill>
                  <a:schemeClr val="tx1"/>
                </a:solidFill>
              </a:rPr>
              <a:t>ffectieve leden +  volmachten = ... van de 49 stemgerechtigde clubs</a:t>
            </a:r>
            <a:endParaRPr lang="nb-NO" sz="1800" b="1" dirty="0">
              <a:solidFill>
                <a:srgbClr val="FF0000"/>
              </a:solidFill>
              <a:ea typeface="Calibri" panose="020F0502020204030204"/>
              <a:cs typeface="Calibri" panose="020F0502020204030204"/>
            </a:endParaRPr>
          </a:p>
          <a:p>
            <a:pPr marL="0" indent="0">
              <a:buNone/>
            </a:pPr>
            <a:endParaRPr lang="nb-NO" sz="1800" b="1" dirty="0">
              <a:solidFill>
                <a:srgbClr val="FF0000"/>
              </a:solidFill>
              <a:ea typeface="Calibri" panose="020F0502020204030204"/>
              <a:cs typeface="Calibri" panose="020F0502020204030204"/>
            </a:endParaRPr>
          </a:p>
          <a:p>
            <a:pPr marL="0" indent="0">
              <a:buNone/>
            </a:pPr>
            <a:endParaRPr lang="nl-NL" sz="2200" dirty="0">
              <a:solidFill>
                <a:srgbClr val="FF0000"/>
              </a:solidFill>
              <a:cs typeface="Calibri"/>
            </a:endParaRPr>
          </a:p>
          <a:p>
            <a:pPr marL="0" indent="0">
              <a:buNone/>
            </a:pPr>
            <a:endParaRPr lang="nl-NL" sz="2200" dirty="0">
              <a:solidFill>
                <a:srgbClr val="FF0000"/>
              </a:solidFill>
              <a:cs typeface="Calibri"/>
            </a:endParaRPr>
          </a:p>
          <a:p>
            <a:pPr marL="0" indent="0">
              <a:buNone/>
            </a:pPr>
            <a:endParaRPr lang="nl-NL" sz="2200" dirty="0">
              <a:solidFill>
                <a:srgbClr val="FF0000"/>
              </a:solidFill>
              <a:cs typeface="Calibri"/>
            </a:endParaRPr>
          </a:p>
          <a:p>
            <a:pPr marL="0" indent="0">
              <a:buNone/>
            </a:pPr>
            <a:endParaRPr lang="nb-NO" sz="2200" dirty="0">
              <a:solidFill>
                <a:schemeClr val="tx1"/>
              </a:solidFill>
              <a:cs typeface="Calibri"/>
            </a:endParaRPr>
          </a:p>
          <a:p>
            <a:pPr marL="200660" lvl="1" indent="0">
              <a:buNone/>
            </a:pPr>
            <a:endParaRPr lang="nb-NO" sz="2200" dirty="0">
              <a:solidFill>
                <a:schemeClr val="tx1"/>
              </a:solidFill>
              <a:cs typeface="Calibri"/>
            </a:endParaRPr>
          </a:p>
          <a:p>
            <a:pPr>
              <a:buFont typeface="Arial" panose="020B0604020202020204" pitchFamily="34" charset="0"/>
              <a:buChar char="•"/>
            </a:pPr>
            <a:endParaRPr lang="nl-BE" sz="2400" dirty="0">
              <a:solidFill>
                <a:schemeClr val="tx1"/>
              </a:solidFill>
              <a:cs typeface="Calibri"/>
            </a:endParaRPr>
          </a:p>
        </p:txBody>
      </p:sp>
      <p:sp>
        <p:nvSpPr>
          <p:cNvPr id="6" name="Tekstvak 5">
            <a:extLst>
              <a:ext uri="{FF2B5EF4-FFF2-40B4-BE49-F238E27FC236}">
                <a16:creationId xmlns:a16="http://schemas.microsoft.com/office/drawing/2014/main" id="{59B0CF93-A0C7-4AC1-AA42-25153268053C}"/>
              </a:ext>
            </a:extLst>
          </p:cNvPr>
          <p:cNvSpPr txBox="1"/>
          <p:nvPr/>
        </p:nvSpPr>
        <p:spPr>
          <a:xfrm>
            <a:off x="-3175" y="180242"/>
            <a:ext cx="12192000" cy="461665"/>
          </a:xfrm>
          <a:prstGeom prst="rect">
            <a:avLst/>
          </a:prstGeom>
          <a:noFill/>
        </p:spPr>
        <p:txBody>
          <a:bodyPr wrap="square" lIns="91440" tIns="45720" rIns="91440" bIns="45720" rtlCol="0" anchor="t">
            <a:spAutoFit/>
          </a:bodyPr>
          <a:lstStyle/>
          <a:p>
            <a:pPr algn="ctr" defTabSz="914400">
              <a:defRPr/>
            </a:pPr>
            <a:r>
              <a:rPr lang="nl-BE" sz="2400" b="1" spc="300">
                <a:solidFill>
                  <a:srgbClr val="0070C0"/>
                </a:solidFill>
                <a:latin typeface="HurmeGeometricSans4-Black ☞"/>
              </a:rPr>
              <a:t>2. Aanwezigen, volmachten, procedures</a:t>
            </a:r>
            <a:endParaRPr lang="nl-NL" sz="2400" b="1" spc="300">
              <a:solidFill>
                <a:srgbClr val="0070C0"/>
              </a:solidFill>
              <a:latin typeface="HurmeGeometricSans4-Black ☞"/>
            </a:endParaRPr>
          </a:p>
        </p:txBody>
      </p:sp>
      <p:sp>
        <p:nvSpPr>
          <p:cNvPr id="4" name="Tijdelijke aanduiding voor inhoud 2">
            <a:extLst>
              <a:ext uri="{FF2B5EF4-FFF2-40B4-BE49-F238E27FC236}">
                <a16:creationId xmlns:a16="http://schemas.microsoft.com/office/drawing/2014/main" id="{CB07225C-225B-41DD-960D-89F0328C3556}"/>
              </a:ext>
            </a:extLst>
          </p:cNvPr>
          <p:cNvSpPr txBox="1">
            <a:spLocks/>
          </p:cNvSpPr>
          <p:nvPr/>
        </p:nvSpPr>
        <p:spPr>
          <a:xfrm>
            <a:off x="5790398" y="1161379"/>
            <a:ext cx="6627944" cy="3561656"/>
          </a:xfrm>
          <a:prstGeom prst="rect">
            <a:avLst/>
          </a:prstGeom>
        </p:spPr>
        <p:txBody>
          <a:bodyPr vert="horz" lIns="0" tIns="45720" rIns="0" bIns="45720" rtlCol="0" anchor="t">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65100" indent="0">
              <a:lnSpc>
                <a:spcPct val="150000"/>
              </a:lnSpc>
              <a:spcBef>
                <a:spcPts val="0"/>
              </a:spcBef>
              <a:spcAft>
                <a:spcPts val="0"/>
              </a:spcAft>
              <a:buNone/>
            </a:pPr>
            <a:r>
              <a:rPr lang="nb-NO" sz="1800" b="1" dirty="0">
                <a:solidFill>
                  <a:schemeClr val="tx1"/>
                </a:solidFill>
                <a:cs typeface="Calibri" panose="020F0502020204030204"/>
              </a:rPr>
              <a:t>Stem</a:t>
            </a:r>
            <a:r>
              <a:rPr lang="nb-NO" sz="1800" b="1" dirty="0">
                <a:solidFill>
                  <a:schemeClr val="tx1"/>
                </a:solidFill>
              </a:rPr>
              <a:t> zal 7 x opgevraagd worden</a:t>
            </a:r>
            <a:endParaRPr lang="nb-NO" sz="1800" b="1" dirty="0">
              <a:solidFill>
                <a:schemeClr val="tx1"/>
              </a:solidFill>
              <a:cs typeface="Calibri"/>
            </a:endParaRPr>
          </a:p>
          <a:p>
            <a:pPr marL="165100" indent="0">
              <a:lnSpc>
                <a:spcPct val="150000"/>
              </a:lnSpc>
              <a:spcBef>
                <a:spcPts val="0"/>
              </a:spcBef>
              <a:spcAft>
                <a:spcPts val="0"/>
              </a:spcAft>
              <a:buNone/>
            </a:pPr>
            <a:endParaRPr lang="nb-NO" b="1" dirty="0">
              <a:solidFill>
                <a:schemeClr val="tx1"/>
              </a:solidFill>
            </a:endParaRPr>
          </a:p>
          <a:p>
            <a:pPr marL="800100" lvl="1" indent="-342900">
              <a:lnSpc>
                <a:spcPct val="150000"/>
              </a:lnSpc>
              <a:spcBef>
                <a:spcPts val="0"/>
              </a:spcBef>
              <a:spcAft>
                <a:spcPts val="0"/>
              </a:spcAft>
              <a:buFont typeface="+mj-lt"/>
              <a:buAutoNum type="arabicPeriod"/>
            </a:pPr>
            <a:r>
              <a:rPr lang="nl-BE" dirty="0">
                <a:solidFill>
                  <a:schemeClr val="tx1"/>
                </a:solidFill>
              </a:rPr>
              <a:t>Goedkeuring verslag 25/03/2023</a:t>
            </a:r>
            <a:endParaRPr lang="nl-BE" dirty="0">
              <a:solidFill>
                <a:schemeClr val="tx1"/>
              </a:solidFill>
              <a:ea typeface="Calibri"/>
              <a:cs typeface="Calibri"/>
            </a:endParaRPr>
          </a:p>
          <a:p>
            <a:pPr marL="800100" lvl="1" indent="-342900">
              <a:lnSpc>
                <a:spcPct val="150000"/>
              </a:lnSpc>
              <a:spcBef>
                <a:spcPts val="0"/>
              </a:spcBef>
              <a:spcAft>
                <a:spcPts val="0"/>
              </a:spcAft>
              <a:buFont typeface="+mj-lt"/>
              <a:buAutoNum type="arabicPeriod"/>
            </a:pPr>
            <a:r>
              <a:rPr lang="nl-BE" dirty="0">
                <a:solidFill>
                  <a:schemeClr val="tx1"/>
                </a:solidFill>
              </a:rPr>
              <a:t>Goedkeuring resultatenrekening 2023</a:t>
            </a:r>
            <a:endParaRPr lang="nl-BE" dirty="0">
              <a:solidFill>
                <a:schemeClr val="tx1"/>
              </a:solidFill>
              <a:ea typeface="Calibri"/>
              <a:cs typeface="Calibri"/>
            </a:endParaRPr>
          </a:p>
          <a:p>
            <a:pPr marL="800100" lvl="1" indent="-342900">
              <a:lnSpc>
                <a:spcPct val="150000"/>
              </a:lnSpc>
              <a:spcBef>
                <a:spcPts val="0"/>
              </a:spcBef>
              <a:spcAft>
                <a:spcPts val="0"/>
              </a:spcAft>
              <a:buFont typeface="+mj-lt"/>
              <a:buAutoNum type="arabicPeriod"/>
            </a:pPr>
            <a:r>
              <a:rPr lang="nl-BE" dirty="0">
                <a:solidFill>
                  <a:schemeClr val="tx1"/>
                </a:solidFill>
              </a:rPr>
              <a:t>Goedkeuring bestemming resultaat 2023</a:t>
            </a:r>
            <a:endParaRPr lang="nl-BE" dirty="0">
              <a:solidFill>
                <a:schemeClr val="tx1"/>
              </a:solidFill>
              <a:ea typeface="Calibri"/>
              <a:cs typeface="Calibri"/>
            </a:endParaRPr>
          </a:p>
          <a:p>
            <a:pPr marL="800100" lvl="1" indent="-342900">
              <a:lnSpc>
                <a:spcPct val="150000"/>
              </a:lnSpc>
              <a:spcBef>
                <a:spcPts val="0"/>
              </a:spcBef>
              <a:spcAft>
                <a:spcPts val="0"/>
              </a:spcAft>
              <a:buFont typeface="+mj-lt"/>
              <a:buAutoNum type="arabicPeriod"/>
            </a:pPr>
            <a:r>
              <a:rPr lang="nl-BE" dirty="0">
                <a:solidFill>
                  <a:schemeClr val="tx1"/>
                </a:solidFill>
              </a:rPr>
              <a:t>Kwijting bestuurders voor werkingsjaar 2023</a:t>
            </a:r>
            <a:endParaRPr lang="en-US" dirty="0">
              <a:solidFill>
                <a:schemeClr val="tx1"/>
              </a:solidFill>
              <a:ea typeface="Calibri"/>
              <a:cs typeface="Calibri"/>
            </a:endParaRPr>
          </a:p>
          <a:p>
            <a:pPr marL="800100" lvl="1" indent="-342900">
              <a:lnSpc>
                <a:spcPct val="150000"/>
              </a:lnSpc>
              <a:spcBef>
                <a:spcPts val="0"/>
              </a:spcBef>
              <a:spcAft>
                <a:spcPts val="0"/>
              </a:spcAft>
              <a:buAutoNum type="arabicPeriod"/>
            </a:pPr>
            <a:r>
              <a:rPr lang="nl-BE" dirty="0">
                <a:solidFill>
                  <a:schemeClr val="tx1"/>
                </a:solidFill>
                <a:ea typeface="Calibri"/>
                <a:cs typeface="Calibri"/>
              </a:rPr>
              <a:t>Stemming kandidaturen (anoniem)</a:t>
            </a:r>
            <a:endParaRPr lang="nl-BE" dirty="0">
              <a:solidFill>
                <a:schemeClr val="tx1"/>
              </a:solidFill>
              <a:cs typeface="Calibri"/>
            </a:endParaRPr>
          </a:p>
          <a:p>
            <a:pPr marL="800100" lvl="1" indent="-342900">
              <a:lnSpc>
                <a:spcPct val="150000"/>
              </a:lnSpc>
              <a:spcBef>
                <a:spcPts val="0"/>
              </a:spcBef>
              <a:spcAft>
                <a:spcPts val="0"/>
              </a:spcAft>
              <a:buAutoNum type="arabicPeriod"/>
            </a:pPr>
            <a:r>
              <a:rPr lang="nl-BE" dirty="0">
                <a:solidFill>
                  <a:schemeClr val="tx1"/>
                </a:solidFill>
                <a:cs typeface="Calibri"/>
              </a:rPr>
              <a:t>Goedkeuring jaaractieplan 2024</a:t>
            </a:r>
          </a:p>
          <a:p>
            <a:pPr marL="800100" lvl="1" indent="-342900">
              <a:lnSpc>
                <a:spcPct val="150000"/>
              </a:lnSpc>
              <a:spcBef>
                <a:spcPts val="0"/>
              </a:spcBef>
              <a:spcAft>
                <a:spcPts val="0"/>
              </a:spcAft>
              <a:buFont typeface="+mj-lt"/>
              <a:buAutoNum type="arabicPeriod"/>
            </a:pPr>
            <a:r>
              <a:rPr lang="nl-BE" dirty="0">
                <a:solidFill>
                  <a:schemeClr val="tx1"/>
                </a:solidFill>
              </a:rPr>
              <a:t>Begroting 2024</a:t>
            </a:r>
            <a:endParaRPr lang="nl-BE" dirty="0">
              <a:solidFill>
                <a:schemeClr val="tx1"/>
              </a:solidFill>
              <a:ea typeface="Calibri"/>
              <a:cs typeface="Calibri"/>
            </a:endParaRPr>
          </a:p>
          <a:p>
            <a:pPr marL="457200" lvl="1" indent="0">
              <a:lnSpc>
                <a:spcPct val="150000"/>
              </a:lnSpc>
              <a:spcBef>
                <a:spcPts val="0"/>
              </a:spcBef>
              <a:spcAft>
                <a:spcPts val="0"/>
              </a:spcAft>
              <a:buNone/>
            </a:pPr>
            <a:endParaRPr lang="nl-BE" dirty="0">
              <a:solidFill>
                <a:schemeClr val="tx1"/>
              </a:solidFill>
              <a:ea typeface="Calibri"/>
              <a:cs typeface="Calibri"/>
            </a:endParaRPr>
          </a:p>
          <a:p>
            <a:pPr marL="800100" lvl="1" indent="-342900">
              <a:lnSpc>
                <a:spcPct val="150000"/>
              </a:lnSpc>
              <a:spcBef>
                <a:spcPts val="0"/>
              </a:spcBef>
              <a:spcAft>
                <a:spcPts val="0"/>
              </a:spcAft>
              <a:buAutoNum type="arabicPeriod"/>
            </a:pPr>
            <a:endParaRPr lang="nl-BE" dirty="0">
              <a:solidFill>
                <a:schemeClr val="tx1"/>
              </a:solidFill>
              <a:ea typeface="Calibri"/>
              <a:cs typeface="Calibri"/>
            </a:endParaRPr>
          </a:p>
          <a:p>
            <a:pPr marL="0" indent="0">
              <a:buNone/>
            </a:pPr>
            <a:endParaRPr lang="nl-NL" sz="2200" dirty="0">
              <a:solidFill>
                <a:srgbClr val="FF0000"/>
              </a:solidFill>
              <a:ea typeface="Calibri"/>
              <a:cs typeface="Calibri"/>
            </a:endParaRPr>
          </a:p>
          <a:p>
            <a:pPr marL="0" indent="0">
              <a:buNone/>
            </a:pPr>
            <a:endParaRPr lang="nl-NL" sz="2200" dirty="0">
              <a:solidFill>
                <a:srgbClr val="FF0000"/>
              </a:solidFill>
              <a:ea typeface="Calibri"/>
              <a:cs typeface="Calibri"/>
            </a:endParaRPr>
          </a:p>
          <a:p>
            <a:pPr marL="0" indent="0">
              <a:buNone/>
            </a:pPr>
            <a:endParaRPr lang="nb-NO" sz="2200" dirty="0">
              <a:solidFill>
                <a:srgbClr val="000000"/>
              </a:solidFill>
              <a:ea typeface="Calibri" panose="020F0502020204030204"/>
              <a:cs typeface="Calibri"/>
            </a:endParaRPr>
          </a:p>
          <a:p>
            <a:pPr marL="200660" lvl="1" indent="0">
              <a:buNone/>
            </a:pPr>
            <a:endParaRPr lang="nb-NO" sz="2200" dirty="0">
              <a:solidFill>
                <a:schemeClr val="tx1"/>
              </a:solidFill>
              <a:ea typeface="Calibri" panose="020F0502020204030204"/>
              <a:cs typeface="Calibri"/>
            </a:endParaRPr>
          </a:p>
          <a:p>
            <a:pPr>
              <a:buFont typeface="Arial" panose="020B0604020202020204" pitchFamily="34" charset="0"/>
              <a:buChar char="•"/>
            </a:pPr>
            <a:endParaRPr lang="nl-BE" sz="2400" dirty="0">
              <a:solidFill>
                <a:schemeClr val="tx1"/>
              </a:solidFill>
              <a:ea typeface="Calibri" panose="020F0502020204030204"/>
              <a:cs typeface="Calibri"/>
            </a:endParaRPr>
          </a:p>
        </p:txBody>
      </p:sp>
      <p:sp>
        <p:nvSpPr>
          <p:cNvPr id="5" name="Tekstvak 4">
            <a:extLst>
              <a:ext uri="{FF2B5EF4-FFF2-40B4-BE49-F238E27FC236}">
                <a16:creationId xmlns:a16="http://schemas.microsoft.com/office/drawing/2014/main" id="{A50561D4-2B78-BF60-0EC6-DF70FE6B9B73}"/>
              </a:ext>
            </a:extLst>
          </p:cNvPr>
          <p:cNvSpPr txBox="1"/>
          <p:nvPr/>
        </p:nvSpPr>
        <p:spPr>
          <a:xfrm>
            <a:off x="597376" y="2211711"/>
            <a:ext cx="5003383" cy="1711366"/>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nl-BE" dirty="0">
                <a:ea typeface="+mn-lt"/>
                <a:cs typeface="+mn-lt"/>
              </a:rPr>
              <a:t>Goedkeuring bij gewone meerderheid</a:t>
            </a:r>
            <a:r>
              <a:rPr lang="en-US" dirty="0">
                <a:ea typeface="+mn-lt"/>
                <a:cs typeface="+mn-lt"/>
              </a:rPr>
              <a:t> </a:t>
            </a:r>
            <a:endParaRPr lang="en-US" dirty="0">
              <a:cs typeface="Arial"/>
            </a:endParaRPr>
          </a:p>
          <a:p>
            <a:pPr marL="285750" indent="-285750">
              <a:lnSpc>
                <a:spcPct val="150000"/>
              </a:lnSpc>
              <a:buFont typeface="Arial"/>
              <a:buChar char="•"/>
            </a:pPr>
            <a:r>
              <a:rPr lang="nl-BE" dirty="0">
                <a:ea typeface="+mn-lt"/>
                <a:cs typeface="+mn-lt"/>
              </a:rPr>
              <a:t>1 Stem per effectief lid</a:t>
            </a:r>
            <a:r>
              <a:rPr lang="en-US" dirty="0">
                <a:ea typeface="+mn-lt"/>
                <a:cs typeface="+mn-lt"/>
              </a:rPr>
              <a:t> </a:t>
            </a:r>
          </a:p>
          <a:p>
            <a:pPr marL="285750" indent="-285750">
              <a:lnSpc>
                <a:spcPct val="150000"/>
              </a:lnSpc>
              <a:buFont typeface="Arial"/>
              <a:buChar char="•"/>
            </a:pPr>
            <a:r>
              <a:rPr lang="nl-BE" dirty="0">
                <a:cs typeface="Arial"/>
              </a:rPr>
              <a:t>Volmachten zijn toegekend</a:t>
            </a:r>
            <a:r>
              <a:rPr lang="en-US" dirty="0">
                <a:cs typeface="Arial"/>
              </a:rPr>
              <a:t>​</a:t>
            </a:r>
          </a:p>
          <a:p>
            <a:pPr marL="285750" indent="-285750">
              <a:lnSpc>
                <a:spcPct val="150000"/>
              </a:lnSpc>
              <a:buFont typeface="Arial"/>
              <a:buChar char="•"/>
            </a:pPr>
            <a:r>
              <a:rPr lang="en-US" dirty="0">
                <a:ea typeface="Calibri"/>
                <a:cs typeface="Arial"/>
              </a:rPr>
              <a:t>Stemming over </a:t>
            </a:r>
            <a:r>
              <a:rPr lang="en-US" dirty="0" err="1">
                <a:ea typeface="Calibri"/>
                <a:cs typeface="Arial"/>
              </a:rPr>
              <a:t>kandidaturen</a:t>
            </a:r>
            <a:r>
              <a:rPr lang="en-US" dirty="0">
                <a:ea typeface="Calibri"/>
                <a:cs typeface="Arial"/>
              </a:rPr>
              <a:t> </a:t>
            </a:r>
            <a:r>
              <a:rPr lang="en-US" dirty="0" err="1">
                <a:ea typeface="Calibri"/>
                <a:cs typeface="Arial"/>
              </a:rPr>
              <a:t>verloopt</a:t>
            </a:r>
            <a:r>
              <a:rPr lang="en-US" dirty="0">
                <a:ea typeface="Calibri"/>
                <a:cs typeface="Arial"/>
              </a:rPr>
              <a:t> </a:t>
            </a:r>
            <a:r>
              <a:rPr lang="en-US" dirty="0" err="1">
                <a:ea typeface="Calibri"/>
                <a:cs typeface="Arial"/>
              </a:rPr>
              <a:t>anoniem</a:t>
            </a:r>
            <a:endParaRPr lang="en-US" dirty="0">
              <a:ea typeface="Calibri"/>
              <a:cs typeface="Arial"/>
            </a:endParaRPr>
          </a:p>
        </p:txBody>
      </p:sp>
      <p:sp>
        <p:nvSpPr>
          <p:cNvPr id="10" name="Tijdelijke aanduiding voor inhoud 2">
            <a:extLst>
              <a:ext uri="{FF2B5EF4-FFF2-40B4-BE49-F238E27FC236}">
                <a16:creationId xmlns:a16="http://schemas.microsoft.com/office/drawing/2014/main" id="{3A6F3540-DEA7-AC12-F071-F67D4CB35538}"/>
              </a:ext>
            </a:extLst>
          </p:cNvPr>
          <p:cNvSpPr txBox="1">
            <a:spLocks/>
          </p:cNvSpPr>
          <p:nvPr/>
        </p:nvSpPr>
        <p:spPr>
          <a:xfrm>
            <a:off x="599952" y="4623708"/>
            <a:ext cx="4605338" cy="1345065"/>
          </a:xfrm>
          <a:prstGeom prst="rect">
            <a:avLst/>
          </a:prstGeom>
        </p:spPr>
        <p:txBody>
          <a:bodyPr vert="horz" lIns="0" tIns="45720" rIns="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5750" indent="-285750">
              <a:buFont typeface="Wingdings" panose="020F0502020204030204" pitchFamily="34" charset="0"/>
              <a:buChar char="ü"/>
            </a:pPr>
            <a:r>
              <a:rPr lang="nb-NO" sz="1800" b="1" dirty="0">
                <a:solidFill>
                  <a:schemeClr val="tx1"/>
                </a:solidFill>
                <a:ea typeface="Calibri" panose="020F0502020204030204"/>
                <a:cs typeface="Calibri" panose="020F0502020204030204"/>
              </a:rPr>
              <a:t>Aanduiding stemopnemers</a:t>
            </a:r>
          </a:p>
          <a:p>
            <a:pPr marL="0" indent="0">
              <a:buFont typeface="Calibri" panose="020F0502020204030204" pitchFamily="34" charset="0"/>
              <a:buNone/>
            </a:pPr>
            <a:endParaRPr lang="nb-NO" sz="1800" b="1" dirty="0">
              <a:solidFill>
                <a:srgbClr val="FF0000"/>
              </a:solidFill>
              <a:ea typeface="Calibri" panose="020F0502020204030204"/>
              <a:cs typeface="Calibri" panose="020F0502020204030204"/>
            </a:endParaRPr>
          </a:p>
          <a:p>
            <a:pPr marL="0" indent="0">
              <a:buFont typeface="Calibri" panose="020F0502020204030204" pitchFamily="34" charset="0"/>
              <a:buNone/>
            </a:pPr>
            <a:endParaRPr lang="nb-NO" sz="1800" b="1" dirty="0">
              <a:solidFill>
                <a:srgbClr val="FF0000"/>
              </a:solidFill>
              <a:ea typeface="Calibri" panose="020F0502020204030204"/>
              <a:cs typeface="Calibri" panose="020F0502020204030204"/>
            </a:endParaRPr>
          </a:p>
          <a:p>
            <a:pPr marL="0" indent="0">
              <a:buFont typeface="Calibri" panose="020F0502020204030204" pitchFamily="34" charset="0"/>
              <a:buNone/>
            </a:pPr>
            <a:endParaRPr lang="nl-NL" sz="2200" dirty="0">
              <a:solidFill>
                <a:srgbClr val="FF0000"/>
              </a:solidFill>
              <a:cs typeface="Calibri"/>
            </a:endParaRPr>
          </a:p>
          <a:p>
            <a:pPr marL="0" indent="0">
              <a:buFont typeface="Calibri" panose="020F0502020204030204" pitchFamily="34" charset="0"/>
              <a:buNone/>
            </a:pPr>
            <a:endParaRPr lang="nl-NL" sz="2200" dirty="0">
              <a:solidFill>
                <a:srgbClr val="FF0000"/>
              </a:solidFill>
              <a:cs typeface="Calibri"/>
            </a:endParaRPr>
          </a:p>
          <a:p>
            <a:pPr marL="0" indent="0">
              <a:buFont typeface="Calibri" panose="020F0502020204030204" pitchFamily="34" charset="0"/>
              <a:buNone/>
            </a:pPr>
            <a:endParaRPr lang="nl-NL" sz="2200" dirty="0">
              <a:solidFill>
                <a:srgbClr val="FF0000"/>
              </a:solidFill>
              <a:cs typeface="Calibri"/>
            </a:endParaRPr>
          </a:p>
          <a:p>
            <a:pPr marL="0" indent="0">
              <a:buFont typeface="Calibri" panose="020F0502020204030204" pitchFamily="34" charset="0"/>
              <a:buNone/>
            </a:pPr>
            <a:endParaRPr lang="nb-NO" sz="2200" dirty="0">
              <a:solidFill>
                <a:schemeClr val="tx1"/>
              </a:solidFill>
              <a:cs typeface="Calibri"/>
            </a:endParaRPr>
          </a:p>
          <a:p>
            <a:pPr marL="200660" lvl="1" indent="0">
              <a:buFont typeface="Calibri" pitchFamily="34" charset="0"/>
              <a:buNone/>
            </a:pPr>
            <a:endParaRPr lang="nb-NO" sz="2200" dirty="0">
              <a:solidFill>
                <a:schemeClr val="tx1"/>
              </a:solidFill>
              <a:cs typeface="Calibri"/>
            </a:endParaRPr>
          </a:p>
          <a:p>
            <a:pPr>
              <a:buFont typeface="Arial" panose="020B0604020202020204" pitchFamily="34" charset="0"/>
              <a:buChar char="•"/>
            </a:pPr>
            <a:endParaRPr lang="nl-BE" sz="2400" dirty="0">
              <a:solidFill>
                <a:schemeClr val="tx1"/>
              </a:solidFill>
              <a:cs typeface="Calibri"/>
            </a:endParaRPr>
          </a:p>
        </p:txBody>
      </p:sp>
    </p:spTree>
    <p:extLst>
      <p:ext uri="{BB962C8B-B14F-4D97-AF65-F5344CB8AC3E}">
        <p14:creationId xmlns:p14="http://schemas.microsoft.com/office/powerpoint/2010/main" val="37883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ige driehoek 6">
            <a:extLst>
              <a:ext uri="{FF2B5EF4-FFF2-40B4-BE49-F238E27FC236}">
                <a16:creationId xmlns:a16="http://schemas.microsoft.com/office/drawing/2014/main" id="{4D9FAFD8-DD2E-47D4-848E-84A2867F37AC}"/>
              </a:ext>
            </a:extLst>
          </p:cNvPr>
          <p:cNvSpPr/>
          <p:nvPr/>
        </p:nvSpPr>
        <p:spPr>
          <a:xfrm>
            <a:off x="2684165" y="631658"/>
            <a:ext cx="6271845" cy="63206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wit, ontwerp&#10;&#10;Automatisch gegenereerde beschrijving">
            <a:extLst>
              <a:ext uri="{FF2B5EF4-FFF2-40B4-BE49-F238E27FC236}">
                <a16:creationId xmlns:a16="http://schemas.microsoft.com/office/drawing/2014/main" id="{B11CD468-38BC-DF44-14EE-BF2455ADFB0F}"/>
              </a:ext>
            </a:extLst>
          </p:cNvPr>
          <p:cNvPicPr>
            <a:picLocks noChangeAspect="1"/>
          </p:cNvPicPr>
          <p:nvPr/>
        </p:nvPicPr>
        <p:blipFill>
          <a:blip r:embed="rId2"/>
          <a:stretch>
            <a:fillRect/>
          </a:stretch>
        </p:blipFill>
        <p:spPr>
          <a:xfrm>
            <a:off x="-64418" y="5473115"/>
            <a:ext cx="14877548" cy="1516480"/>
          </a:xfrm>
          <a:prstGeom prst="rect">
            <a:avLst/>
          </a:prstGeom>
        </p:spPr>
      </p:pic>
      <p:pic>
        <p:nvPicPr>
          <p:cNvPr id="5" name="Afbeelding 4" descr="Afbeelding met persoon, kleding, Menselijk gezicht, glimlach&#10;&#10;Automatisch gegenereerde beschrijving">
            <a:extLst>
              <a:ext uri="{FF2B5EF4-FFF2-40B4-BE49-F238E27FC236}">
                <a16:creationId xmlns:a16="http://schemas.microsoft.com/office/drawing/2014/main" id="{09FE736B-03AC-4A62-88E7-6CE1039DC964}"/>
              </a:ext>
            </a:extLst>
          </p:cNvPr>
          <p:cNvPicPr>
            <a:picLocks noChangeAspect="1"/>
          </p:cNvPicPr>
          <p:nvPr/>
        </p:nvPicPr>
        <p:blipFill>
          <a:blip r:embed="rId3"/>
          <a:stretch>
            <a:fillRect/>
          </a:stretch>
        </p:blipFill>
        <p:spPr>
          <a:xfrm>
            <a:off x="7619999" y="2078788"/>
            <a:ext cx="5444291" cy="3612817"/>
          </a:xfrm>
          <a:prstGeom prst="rect">
            <a:avLst/>
          </a:prstGeom>
        </p:spPr>
      </p:pic>
      <p:pic>
        <p:nvPicPr>
          <p:cNvPr id="10" name="Afbeelding 9" descr="Afbeelding met persoon, kleding, Menselijk gezicht, buitenshuis&#10;&#10;Automatisch gegenereerde beschrijving">
            <a:extLst>
              <a:ext uri="{FF2B5EF4-FFF2-40B4-BE49-F238E27FC236}">
                <a16:creationId xmlns:a16="http://schemas.microsoft.com/office/drawing/2014/main" id="{4A4CD984-CD5E-8876-DC0D-5B4C4A7D95D1}"/>
              </a:ext>
            </a:extLst>
          </p:cNvPr>
          <p:cNvPicPr>
            <a:picLocks noChangeAspect="1"/>
          </p:cNvPicPr>
          <p:nvPr/>
        </p:nvPicPr>
        <p:blipFill>
          <a:blip r:embed="rId4"/>
          <a:stretch>
            <a:fillRect/>
          </a:stretch>
        </p:blipFill>
        <p:spPr>
          <a:xfrm>
            <a:off x="4010526" y="2072106"/>
            <a:ext cx="3609473" cy="3619499"/>
          </a:xfrm>
          <a:prstGeom prst="rect">
            <a:avLst/>
          </a:prstGeom>
        </p:spPr>
      </p:pic>
      <p:sp>
        <p:nvSpPr>
          <p:cNvPr id="12" name="Tekstvak 11">
            <a:extLst>
              <a:ext uri="{FF2B5EF4-FFF2-40B4-BE49-F238E27FC236}">
                <a16:creationId xmlns:a16="http://schemas.microsoft.com/office/drawing/2014/main" id="{2173C6E7-86D4-455E-B12C-0E85F68A1A71}"/>
              </a:ext>
            </a:extLst>
          </p:cNvPr>
          <p:cNvSpPr txBox="1"/>
          <p:nvPr/>
        </p:nvSpPr>
        <p:spPr>
          <a:xfrm>
            <a:off x="3278606" y="140368"/>
            <a:ext cx="507331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9600" b="1">
                <a:solidFill>
                  <a:srgbClr val="0070C0"/>
                </a:solidFill>
                <a:ea typeface="Calibri"/>
                <a:cs typeface="Calibri"/>
              </a:rPr>
              <a:t>BEDANKT</a:t>
            </a:r>
            <a:endParaRPr lang="nl-NL" sz="9600" b="1">
              <a:solidFill>
                <a:srgbClr val="0070C0"/>
              </a:solidFill>
            </a:endParaRPr>
          </a:p>
        </p:txBody>
      </p:sp>
      <p:pic>
        <p:nvPicPr>
          <p:cNvPr id="14" name="Afbeelding 13" descr="Afbeelding met logo&#10;&#10;Automatisch gegenereerde beschrijving">
            <a:extLst>
              <a:ext uri="{FF2B5EF4-FFF2-40B4-BE49-F238E27FC236}">
                <a16:creationId xmlns:a16="http://schemas.microsoft.com/office/drawing/2014/main" id="{A99F564B-1262-3847-7931-990140823537}"/>
              </a:ext>
            </a:extLst>
          </p:cNvPr>
          <p:cNvPicPr>
            <a:picLocks noChangeAspect="1"/>
          </p:cNvPicPr>
          <p:nvPr/>
        </p:nvPicPr>
        <p:blipFill>
          <a:blip r:embed="rId5"/>
          <a:stretch>
            <a:fillRect/>
          </a:stretch>
        </p:blipFill>
        <p:spPr>
          <a:xfrm>
            <a:off x="10977872" y="5909671"/>
            <a:ext cx="1209675" cy="866775"/>
          </a:xfrm>
          <a:prstGeom prst="rect">
            <a:avLst/>
          </a:prstGeom>
        </p:spPr>
      </p:pic>
      <p:pic>
        <p:nvPicPr>
          <p:cNvPr id="2" name="Afbeelding 5" descr="Afbeelding met persoon, person&#10;&#10;Automatisch gegenereerde beschrijving">
            <a:extLst>
              <a:ext uri="{FF2B5EF4-FFF2-40B4-BE49-F238E27FC236}">
                <a16:creationId xmlns:a16="http://schemas.microsoft.com/office/drawing/2014/main" id="{8CA1B01E-B4EB-79A6-AF10-F99BA61ACC37}"/>
              </a:ext>
            </a:extLst>
          </p:cNvPr>
          <p:cNvPicPr>
            <a:picLocks noChangeAspect="1"/>
          </p:cNvPicPr>
          <p:nvPr/>
        </p:nvPicPr>
        <p:blipFill>
          <a:blip r:embed="rId6"/>
          <a:stretch>
            <a:fillRect/>
          </a:stretch>
        </p:blipFill>
        <p:spPr>
          <a:xfrm>
            <a:off x="-1432452" y="2075448"/>
            <a:ext cx="5442978" cy="3616157"/>
          </a:xfrm>
          <a:prstGeom prst="rect">
            <a:avLst/>
          </a:prstGeom>
        </p:spPr>
      </p:pic>
    </p:spTree>
    <p:extLst>
      <p:ext uri="{BB962C8B-B14F-4D97-AF65-F5344CB8AC3E}">
        <p14:creationId xmlns:p14="http://schemas.microsoft.com/office/powerpoint/2010/main" val="196515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9C0CD1-3FD1-4175-8FD6-5CD848DAA3AB}"/>
              </a:ext>
            </a:extLst>
          </p:cNvPr>
          <p:cNvSpPr>
            <a:spLocks noGrp="1"/>
          </p:cNvSpPr>
          <p:nvPr>
            <p:ph type="title"/>
          </p:nvPr>
        </p:nvSpPr>
        <p:spPr>
          <a:xfrm>
            <a:off x="1066800" y="-334493"/>
            <a:ext cx="10058400" cy="904022"/>
          </a:xfrm>
        </p:spPr>
        <p:txBody>
          <a:bodyPr>
            <a:noAutofit/>
          </a:bodyPr>
          <a:lstStyle/>
          <a:p>
            <a:pPr algn="ctr"/>
            <a:r>
              <a:rPr lang="nl-BE" sz="2400" b="1" spc="300">
                <a:solidFill>
                  <a:srgbClr val="0070C0"/>
                </a:solidFill>
                <a:latin typeface="HurmeGeometricSans4-Black ☞"/>
                <a:ea typeface="+mn-ea"/>
                <a:cs typeface="+mn-cs"/>
              </a:rPr>
              <a:t>3. Kennisname van de nieuwe leden​</a:t>
            </a:r>
          </a:p>
        </p:txBody>
      </p:sp>
      <p:sp>
        <p:nvSpPr>
          <p:cNvPr id="6" name="Tijdelijke aanduiding voor inhoud 2">
            <a:extLst>
              <a:ext uri="{FF2B5EF4-FFF2-40B4-BE49-F238E27FC236}">
                <a16:creationId xmlns:a16="http://schemas.microsoft.com/office/drawing/2014/main" id="{B71765E3-0BDA-4ABD-B21C-72A3E28DEE5B}"/>
              </a:ext>
            </a:extLst>
          </p:cNvPr>
          <p:cNvSpPr txBox="1">
            <a:spLocks/>
          </p:cNvSpPr>
          <p:nvPr/>
        </p:nvSpPr>
        <p:spPr>
          <a:xfrm>
            <a:off x="-2809" y="751079"/>
            <a:ext cx="11720763" cy="903363"/>
          </a:xfrm>
          <a:prstGeom prst="rect">
            <a:avLst/>
          </a:prstGeom>
        </p:spPr>
        <p:txBody>
          <a:bodyPr vert="horz" lIns="0" tIns="45720" rIns="0" bIns="45720" rtlCol="0" anchor="t">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endParaRPr lang="nb-NO" dirty="0">
              <a:solidFill>
                <a:schemeClr val="tx1"/>
              </a:solidFill>
            </a:endParaRPr>
          </a:p>
          <a:p>
            <a:pPr marL="0" indent="0" algn="ctr">
              <a:buNone/>
            </a:pPr>
            <a:r>
              <a:rPr lang="nb-NO" sz="2800" b="1" dirty="0">
                <a:solidFill>
                  <a:schemeClr val="tx1"/>
                </a:solidFill>
                <a:ea typeface="Calibri" panose="020F0502020204030204"/>
                <a:cs typeface="Calibri" panose="020F0502020204030204"/>
              </a:rPr>
              <a:t>6 </a:t>
            </a:r>
            <a:r>
              <a:rPr lang="nb-NO" sz="1800" dirty="0">
                <a:solidFill>
                  <a:schemeClr val="tx1"/>
                </a:solidFill>
                <a:cs typeface="Calibri" panose="020F0502020204030204"/>
              </a:rPr>
              <a:t>clubs gestopt    </a:t>
            </a:r>
            <a:r>
              <a:rPr lang="nb-NO" sz="2800" b="1" dirty="0">
                <a:solidFill>
                  <a:schemeClr val="tx1"/>
                </a:solidFill>
                <a:ea typeface="Calibri" panose="020F0502020204030204"/>
                <a:cs typeface="Calibri" panose="020F0502020204030204"/>
              </a:rPr>
              <a:t>                                                      6</a:t>
            </a:r>
            <a:r>
              <a:rPr lang="nb-NO" sz="1800" dirty="0">
                <a:solidFill>
                  <a:schemeClr val="tx1"/>
                </a:solidFill>
                <a:ea typeface="Calibri" panose="020F0502020204030204"/>
                <a:cs typeface="Calibri" panose="020F0502020204030204"/>
              </a:rPr>
              <a:t> nieuwe clubs, totaal </a:t>
            </a:r>
            <a:r>
              <a:rPr lang="nb-NO" sz="2800" b="1" dirty="0">
                <a:solidFill>
                  <a:schemeClr val="tx1"/>
                </a:solidFill>
                <a:ea typeface="Calibri" panose="020F0502020204030204"/>
                <a:cs typeface="Calibri" panose="020F0502020204030204"/>
              </a:rPr>
              <a:t>99</a:t>
            </a:r>
            <a:endParaRPr lang="nb-NO" sz="2800" b="1" strike="sngStrike" dirty="0">
              <a:solidFill>
                <a:schemeClr val="tx1"/>
              </a:solidFill>
              <a:cs typeface="Calibri"/>
            </a:endParaRPr>
          </a:p>
        </p:txBody>
      </p:sp>
      <p:graphicFrame>
        <p:nvGraphicFramePr>
          <p:cNvPr id="9" name="Tabel 9">
            <a:extLst>
              <a:ext uri="{FF2B5EF4-FFF2-40B4-BE49-F238E27FC236}">
                <a16:creationId xmlns:a16="http://schemas.microsoft.com/office/drawing/2014/main" id="{29223043-95B2-B7AE-6210-D7A9DFD1A84D}"/>
              </a:ext>
            </a:extLst>
          </p:cNvPr>
          <p:cNvGraphicFramePr>
            <a:graphicFrameLocks noGrp="1"/>
          </p:cNvGraphicFramePr>
          <p:nvPr>
            <p:extLst>
              <p:ext uri="{D42A27DB-BD31-4B8C-83A1-F6EECF244321}">
                <p14:modId xmlns:p14="http://schemas.microsoft.com/office/powerpoint/2010/main" val="4127532965"/>
              </p:ext>
            </p:extLst>
          </p:nvPr>
        </p:nvGraphicFramePr>
        <p:xfrm>
          <a:off x="3408947" y="4993104"/>
          <a:ext cx="5678248" cy="741680"/>
        </p:xfrm>
        <a:graphic>
          <a:graphicData uri="http://schemas.openxmlformats.org/drawingml/2006/table">
            <a:tbl>
              <a:tblPr firstRow="1" bandRow="1">
                <a:tableStyleId>{5C22544A-7EE6-4342-B048-85BDC9FD1C3A}</a:tableStyleId>
              </a:tblPr>
              <a:tblGrid>
                <a:gridCol w="2839124">
                  <a:extLst>
                    <a:ext uri="{9D8B030D-6E8A-4147-A177-3AD203B41FA5}">
                      <a16:colId xmlns:a16="http://schemas.microsoft.com/office/drawing/2014/main" val="2505314219"/>
                    </a:ext>
                  </a:extLst>
                </a:gridCol>
                <a:gridCol w="2839124">
                  <a:extLst>
                    <a:ext uri="{9D8B030D-6E8A-4147-A177-3AD203B41FA5}">
                      <a16:colId xmlns:a16="http://schemas.microsoft.com/office/drawing/2014/main" val="3442300708"/>
                    </a:ext>
                  </a:extLst>
                </a:gridCol>
              </a:tblGrid>
              <a:tr h="370840">
                <a:tc>
                  <a:txBody>
                    <a:bodyPr/>
                    <a:lstStyle/>
                    <a:p>
                      <a:pPr algn="ctr"/>
                      <a:r>
                        <a:rPr lang="nl-BE"/>
                        <a:t>Toegetreden leden </a:t>
                      </a:r>
                    </a:p>
                  </a:txBody>
                  <a:tcPr>
                    <a:solidFill>
                      <a:srgbClr val="0070C0"/>
                    </a:solidFill>
                  </a:tcPr>
                </a:tc>
                <a:tc>
                  <a:txBody>
                    <a:bodyPr/>
                    <a:lstStyle/>
                    <a:p>
                      <a:pPr algn="ctr"/>
                      <a:r>
                        <a:rPr lang="nl-BE"/>
                        <a:t>Effectieve leden</a:t>
                      </a:r>
                    </a:p>
                  </a:txBody>
                  <a:tcPr>
                    <a:solidFill>
                      <a:srgbClr val="0070C0"/>
                    </a:solidFill>
                  </a:tcPr>
                </a:tc>
                <a:extLst>
                  <a:ext uri="{0D108BD9-81ED-4DB2-BD59-A6C34878D82A}">
                    <a16:rowId xmlns:a16="http://schemas.microsoft.com/office/drawing/2014/main" val="1575844517"/>
                  </a:ext>
                </a:extLst>
              </a:tr>
              <a:tr h="370840">
                <a:tc>
                  <a:txBody>
                    <a:bodyPr/>
                    <a:lstStyle/>
                    <a:p>
                      <a:pPr algn="ctr"/>
                      <a:r>
                        <a:rPr lang="nl-BE" dirty="0"/>
                        <a:t>50</a:t>
                      </a:r>
                    </a:p>
                  </a:txBody>
                  <a:tcPr/>
                </a:tc>
                <a:tc>
                  <a:txBody>
                    <a:bodyPr/>
                    <a:lstStyle/>
                    <a:p>
                      <a:pPr algn="ctr"/>
                      <a:r>
                        <a:rPr lang="nl-BE" dirty="0"/>
                        <a:t>49</a:t>
                      </a:r>
                    </a:p>
                  </a:txBody>
                  <a:tcPr/>
                </a:tc>
                <a:extLst>
                  <a:ext uri="{0D108BD9-81ED-4DB2-BD59-A6C34878D82A}">
                    <a16:rowId xmlns:a16="http://schemas.microsoft.com/office/drawing/2014/main" val="1293081859"/>
                  </a:ext>
                </a:extLst>
              </a:tr>
            </a:tbl>
          </a:graphicData>
        </a:graphic>
      </p:graphicFrame>
      <p:sp>
        <p:nvSpPr>
          <p:cNvPr id="10" name="AutoShape 4" descr="Blanco plastic kaarten – Card Vision">
            <a:extLst>
              <a:ext uri="{FF2B5EF4-FFF2-40B4-BE49-F238E27FC236}">
                <a16:creationId xmlns:a16="http://schemas.microsoft.com/office/drawing/2014/main" id="{9518D062-630A-F9FA-E7CB-094585EF67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3" name="Tekstvak 2">
            <a:extLst>
              <a:ext uri="{FF2B5EF4-FFF2-40B4-BE49-F238E27FC236}">
                <a16:creationId xmlns:a16="http://schemas.microsoft.com/office/drawing/2014/main" id="{532F774A-2679-42EA-9842-D1D086CE29E0}"/>
              </a:ext>
            </a:extLst>
          </p:cNvPr>
          <p:cNvSpPr txBox="1"/>
          <p:nvPr/>
        </p:nvSpPr>
        <p:spPr>
          <a:xfrm>
            <a:off x="1670433" y="1714253"/>
            <a:ext cx="418555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nl-NL" dirty="0">
                <a:ea typeface="Calibri"/>
                <a:cs typeface="Calibri"/>
              </a:rPr>
              <a:t>Denderend Duatlon &amp; Triatlon Team</a:t>
            </a:r>
            <a:endParaRPr lang="nl-NL" dirty="0"/>
          </a:p>
          <a:p>
            <a:pPr marL="342900" indent="-342900">
              <a:buAutoNum type="arabicPeriod"/>
            </a:pPr>
            <a:r>
              <a:rPr lang="nl-NL" dirty="0">
                <a:ea typeface="Calibri"/>
                <a:cs typeface="Calibri"/>
              </a:rPr>
              <a:t>Pride </a:t>
            </a:r>
            <a:r>
              <a:rPr lang="nl-NL" dirty="0" err="1">
                <a:ea typeface="Calibri"/>
                <a:cs typeface="Calibri"/>
              </a:rPr>
              <a:t>Sportsteam</a:t>
            </a:r>
            <a:endParaRPr lang="nl-NL" dirty="0">
              <a:ea typeface="Calibri"/>
              <a:cs typeface="Calibri"/>
            </a:endParaRPr>
          </a:p>
          <a:p>
            <a:pPr marL="342900" indent="-342900">
              <a:buAutoNum type="arabicPeriod"/>
            </a:pPr>
            <a:r>
              <a:rPr lang="nl-NL" dirty="0" err="1">
                <a:ea typeface="Calibri"/>
                <a:cs typeface="Calibri"/>
              </a:rPr>
              <a:t>Sportics</a:t>
            </a:r>
            <a:r>
              <a:rPr lang="nl-NL" dirty="0">
                <a:ea typeface="Calibri"/>
                <a:cs typeface="Calibri"/>
              </a:rPr>
              <a:t> </a:t>
            </a:r>
            <a:r>
              <a:rPr lang="nl-NL" dirty="0" err="1">
                <a:ea typeface="Calibri"/>
                <a:cs typeface="Calibri"/>
              </a:rPr>
              <a:t>Trail</a:t>
            </a:r>
            <a:r>
              <a:rPr lang="nl-NL" dirty="0">
                <a:ea typeface="Calibri"/>
                <a:cs typeface="Calibri"/>
              </a:rPr>
              <a:t> &amp; Tri</a:t>
            </a:r>
          </a:p>
          <a:p>
            <a:pPr marL="342900" indent="-342900">
              <a:buAutoNum type="arabicPeriod"/>
            </a:pPr>
            <a:r>
              <a:rPr lang="nl-NL" dirty="0">
                <a:ea typeface="Calibri"/>
                <a:cs typeface="Calibri"/>
              </a:rPr>
              <a:t>Triatlon Team Westkust</a:t>
            </a:r>
          </a:p>
          <a:p>
            <a:pPr marL="342900" indent="-342900">
              <a:buAutoNum type="arabicPeriod"/>
            </a:pPr>
            <a:r>
              <a:rPr lang="nl-NL" dirty="0" err="1">
                <a:ea typeface="Calibri"/>
                <a:cs typeface="Calibri"/>
              </a:rPr>
              <a:t>Waaslands</a:t>
            </a:r>
            <a:r>
              <a:rPr lang="nl-NL" dirty="0">
                <a:ea typeface="Calibri"/>
                <a:cs typeface="Calibri"/>
              </a:rPr>
              <a:t> </a:t>
            </a:r>
            <a:r>
              <a:rPr lang="nl-NL" dirty="0" err="1">
                <a:ea typeface="Calibri"/>
                <a:cs typeface="Calibri"/>
              </a:rPr>
              <a:t>Endurance</a:t>
            </a:r>
            <a:r>
              <a:rPr lang="nl-NL" dirty="0">
                <a:ea typeface="Calibri"/>
                <a:cs typeface="Calibri"/>
              </a:rPr>
              <a:t> Team</a:t>
            </a:r>
          </a:p>
          <a:p>
            <a:pPr marL="342900" indent="-342900">
              <a:buAutoNum type="arabicPeriod"/>
            </a:pPr>
            <a:r>
              <a:rPr lang="nl-NL" dirty="0">
                <a:ea typeface="Calibri"/>
                <a:cs typeface="Calibri"/>
              </a:rPr>
              <a:t>TRIA+</a:t>
            </a:r>
          </a:p>
        </p:txBody>
      </p:sp>
      <p:sp>
        <p:nvSpPr>
          <p:cNvPr id="5" name="Tekstvak 4">
            <a:extLst>
              <a:ext uri="{FF2B5EF4-FFF2-40B4-BE49-F238E27FC236}">
                <a16:creationId xmlns:a16="http://schemas.microsoft.com/office/drawing/2014/main" id="{8A338EB5-8599-4E06-824D-D34AADD326B8}"/>
              </a:ext>
            </a:extLst>
          </p:cNvPr>
          <p:cNvSpPr txBox="1"/>
          <p:nvPr/>
        </p:nvSpPr>
        <p:spPr>
          <a:xfrm>
            <a:off x="7482379" y="1718362"/>
            <a:ext cx="484105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err="1">
                <a:ea typeface="Calibri"/>
                <a:cs typeface="Calibri"/>
              </a:rPr>
              <a:t>Cyclobility</a:t>
            </a:r>
            <a:r>
              <a:rPr lang="en-US">
                <a:ea typeface="Calibri"/>
                <a:cs typeface="Calibri"/>
              </a:rPr>
              <a:t> #oneteam</a:t>
            </a:r>
            <a:endParaRPr lang="nl-NL">
              <a:ea typeface="Calibri"/>
              <a:cs typeface="Calibri"/>
            </a:endParaRPr>
          </a:p>
          <a:p>
            <a:pPr marL="342900" indent="-342900">
              <a:buAutoNum type="arabicPeriod"/>
            </a:pPr>
            <a:r>
              <a:rPr lang="en-US">
                <a:ea typeface="Calibri"/>
                <a:cs typeface="Calibri"/>
              </a:rPr>
              <a:t>Endurance Multisport Knokke-Heist</a:t>
            </a:r>
          </a:p>
          <a:p>
            <a:pPr marL="342900" indent="-342900">
              <a:buAutoNum type="arabicPeriod"/>
            </a:pPr>
            <a:r>
              <a:rPr lang="en-US" err="1">
                <a:ea typeface="Calibri"/>
                <a:cs typeface="Calibri"/>
              </a:rPr>
              <a:t>Pulleton</a:t>
            </a:r>
            <a:r>
              <a:rPr lang="en-US">
                <a:ea typeface="Calibri"/>
                <a:cs typeface="Calibri"/>
              </a:rPr>
              <a:t> Vitesse</a:t>
            </a:r>
          </a:p>
          <a:p>
            <a:pPr marL="342900" indent="-342900">
              <a:buAutoNum type="arabicPeriod"/>
            </a:pPr>
            <a:r>
              <a:rPr lang="en-US">
                <a:ea typeface="Calibri"/>
                <a:cs typeface="Calibri"/>
              </a:rPr>
              <a:t>Team Tri-</a:t>
            </a:r>
            <a:r>
              <a:rPr lang="en-US" err="1">
                <a:ea typeface="Calibri"/>
                <a:cs typeface="Calibri"/>
              </a:rPr>
              <a:t>Colore</a:t>
            </a:r>
            <a:endParaRPr lang="en-US">
              <a:ea typeface="Calibri"/>
              <a:cs typeface="Calibri"/>
            </a:endParaRPr>
          </a:p>
          <a:p>
            <a:pPr marL="342900" indent="-342900">
              <a:buAutoNum type="arabicPeriod"/>
            </a:pPr>
            <a:r>
              <a:rPr lang="en-US" err="1">
                <a:ea typeface="Calibri"/>
                <a:cs typeface="Calibri"/>
              </a:rPr>
              <a:t>TriTime</a:t>
            </a:r>
            <a:r>
              <a:rPr lang="en-US">
                <a:ea typeface="Calibri"/>
                <a:cs typeface="Calibri"/>
              </a:rPr>
              <a:t> 1880</a:t>
            </a:r>
          </a:p>
          <a:p>
            <a:pPr marL="342900" indent="-342900">
              <a:buAutoNum type="arabicPeriod"/>
            </a:pPr>
            <a:r>
              <a:rPr lang="en-US" err="1">
                <a:ea typeface="Calibri"/>
                <a:cs typeface="Calibri"/>
              </a:rPr>
              <a:t>ProSwimTeam</a:t>
            </a:r>
            <a:endParaRPr lang="en-US">
              <a:ea typeface="Calibri"/>
              <a:cs typeface="Calibri"/>
            </a:endParaRPr>
          </a:p>
        </p:txBody>
      </p:sp>
    </p:spTree>
    <p:extLst>
      <p:ext uri="{BB962C8B-B14F-4D97-AF65-F5344CB8AC3E}">
        <p14:creationId xmlns:p14="http://schemas.microsoft.com/office/powerpoint/2010/main" val="197042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81DEB-7545-48D3-B289-516D7E3AB771}"/>
              </a:ext>
            </a:extLst>
          </p:cNvPr>
          <p:cNvSpPr>
            <a:spLocks noGrp="1"/>
          </p:cNvSpPr>
          <p:nvPr>
            <p:ph type="title"/>
          </p:nvPr>
        </p:nvSpPr>
        <p:spPr>
          <a:xfrm>
            <a:off x="1905" y="88165"/>
            <a:ext cx="12193587" cy="704632"/>
          </a:xfrm>
        </p:spPr>
        <p:txBody>
          <a:bodyPr>
            <a:normAutofit fontScale="90000"/>
          </a:bodyPr>
          <a:lstStyle/>
          <a:p>
            <a:pPr algn="ctr"/>
            <a:r>
              <a:rPr lang="nl-BE" sz="2400" b="1" spc="300">
                <a:solidFill>
                  <a:srgbClr val="0070C0"/>
                </a:solidFill>
                <a:latin typeface="HurmeGeometricSans4-Black ☞"/>
                <a:ea typeface="+mn-ea"/>
                <a:cs typeface="+mn-cs"/>
              </a:rPr>
              <a:t>4. </a:t>
            </a:r>
            <a:r>
              <a:rPr lang="nl-BE" sz="2700" b="1" spc="300">
                <a:solidFill>
                  <a:srgbClr val="0070C0"/>
                </a:solidFill>
                <a:latin typeface="HurmeGeometricSans4-Black ☞"/>
                <a:ea typeface="+mn-ea"/>
                <a:cs typeface="+mn-cs"/>
              </a:rPr>
              <a:t>Overzicht bestuur en personeel</a:t>
            </a:r>
            <a:br>
              <a:rPr lang="nl-BE" sz="2700" b="1" spc="300">
                <a:latin typeface="HurmeGeometricSans4-Black ☞"/>
                <a:ea typeface="+mn-ea"/>
                <a:cs typeface="+mn-cs"/>
              </a:rPr>
            </a:br>
            <a:endParaRPr lang="nl-BE" sz="2700" b="1" spc="300">
              <a:solidFill>
                <a:srgbClr val="0070C0"/>
              </a:solidFill>
              <a:latin typeface="HurmeGeometricSans4-Black ☞"/>
              <a:ea typeface="+mn-ea"/>
              <a:cs typeface="+mn-cs"/>
            </a:endParaRPr>
          </a:p>
        </p:txBody>
      </p:sp>
      <p:sp>
        <p:nvSpPr>
          <p:cNvPr id="3" name="Tijdelijke aanduiding voor inhoud 2">
            <a:extLst>
              <a:ext uri="{FF2B5EF4-FFF2-40B4-BE49-F238E27FC236}">
                <a16:creationId xmlns:a16="http://schemas.microsoft.com/office/drawing/2014/main" id="{30A27F83-316A-4DD3-AD7F-02A0CD14BBC2}"/>
              </a:ext>
            </a:extLst>
          </p:cNvPr>
          <p:cNvSpPr>
            <a:spLocks noGrp="1"/>
          </p:cNvSpPr>
          <p:nvPr>
            <p:ph idx="1"/>
          </p:nvPr>
        </p:nvSpPr>
        <p:spPr>
          <a:xfrm>
            <a:off x="4174397" y="885392"/>
            <a:ext cx="4356285" cy="4713922"/>
          </a:xfrm>
        </p:spPr>
        <p:txBody>
          <a:bodyPr vert="horz" lIns="0" tIns="45720" rIns="0" bIns="45720" rtlCol="0" anchor="t">
            <a:normAutofit/>
          </a:bodyPr>
          <a:lstStyle/>
          <a:p>
            <a:pPr>
              <a:lnSpc>
                <a:spcPct val="100000"/>
              </a:lnSpc>
            </a:pPr>
            <a:r>
              <a:rPr lang="nl-BE" b="1" dirty="0">
                <a:solidFill>
                  <a:srgbClr val="0070C0"/>
                </a:solidFill>
                <a:cs typeface="Calibri"/>
              </a:rPr>
              <a:t>Samenstelling van de RvB :</a:t>
            </a:r>
            <a:endParaRPr lang="nl-BE" b="1" dirty="0">
              <a:solidFill>
                <a:srgbClr val="0070C0"/>
              </a:solidFill>
              <a:ea typeface="Calibri"/>
              <a:cs typeface="Calibri"/>
            </a:endParaRPr>
          </a:p>
          <a:p>
            <a:pPr>
              <a:lnSpc>
                <a:spcPct val="100000"/>
              </a:lnSpc>
            </a:pPr>
            <a:endParaRPr lang="nl-BE" b="1" dirty="0">
              <a:solidFill>
                <a:srgbClr val="0070C0"/>
              </a:solidFill>
              <a:ea typeface="+mn-lt"/>
              <a:cs typeface="+mn-lt"/>
            </a:endParaRP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Schouwaerts Michaël - voorzitter</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Langeraert Luc - ondervoorzitter</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Verscheure Bieke - ondervoorzitter</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Van Driessche Katty - penningmeester</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Thijs Bart</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Feryn Hans</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Devoldere Niki</a:t>
            </a:r>
          </a:p>
          <a:p>
            <a:pPr marL="486410" lvl="1" indent="-285750">
              <a:lnSpc>
                <a:spcPct val="100000"/>
              </a:lnSpc>
              <a:buFont typeface="Wingdings" panose="05000000000000000000" pitchFamily="2" charset="2"/>
              <a:buChar char="Ø"/>
            </a:pPr>
            <a:r>
              <a:rPr lang="nl-BE" dirty="0">
                <a:solidFill>
                  <a:schemeClr val="tx1"/>
                </a:solidFill>
                <a:ea typeface="Calibri"/>
                <a:cs typeface="Calibri"/>
              </a:rPr>
              <a:t>Gecoöpteerd expert: Tom Schippers</a:t>
            </a:r>
          </a:p>
          <a:p>
            <a:pPr marL="383540" lvl="1">
              <a:buFont typeface="Courier New" panose="020F0502020204030204" pitchFamily="34" charset="0"/>
              <a:buChar char="o"/>
            </a:pPr>
            <a:endParaRPr lang="nl-BE" dirty="0">
              <a:solidFill>
                <a:schemeClr val="tx1"/>
              </a:solidFill>
              <a:ea typeface="Calibri"/>
              <a:cs typeface="Calibri"/>
            </a:endParaRPr>
          </a:p>
          <a:p>
            <a:pPr marL="200660" lvl="1" indent="0">
              <a:buNone/>
            </a:pPr>
            <a:endParaRPr lang="nl-BE" b="1" dirty="0">
              <a:cs typeface="Calibri"/>
            </a:endParaRPr>
          </a:p>
          <a:p>
            <a:endParaRPr lang="nl-BE" dirty="0">
              <a:cs typeface="Calibri"/>
            </a:endParaRPr>
          </a:p>
          <a:p>
            <a:endParaRPr lang="nl-BE" dirty="0"/>
          </a:p>
        </p:txBody>
      </p:sp>
    </p:spTree>
    <p:extLst>
      <p:ext uri="{BB962C8B-B14F-4D97-AF65-F5344CB8AC3E}">
        <p14:creationId xmlns:p14="http://schemas.microsoft.com/office/powerpoint/2010/main" val="169224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81DEB-7545-48D3-B289-516D7E3AB771}"/>
              </a:ext>
            </a:extLst>
          </p:cNvPr>
          <p:cNvSpPr>
            <a:spLocks noGrp="1"/>
          </p:cNvSpPr>
          <p:nvPr>
            <p:ph type="title"/>
          </p:nvPr>
        </p:nvSpPr>
        <p:spPr>
          <a:xfrm>
            <a:off x="1905" y="88165"/>
            <a:ext cx="12193587" cy="704632"/>
          </a:xfrm>
        </p:spPr>
        <p:txBody>
          <a:bodyPr>
            <a:normAutofit fontScale="90000"/>
          </a:bodyPr>
          <a:lstStyle/>
          <a:p>
            <a:pPr algn="ctr"/>
            <a:r>
              <a:rPr lang="nl-BE" sz="2400" b="1" spc="300">
                <a:solidFill>
                  <a:srgbClr val="0070C0"/>
                </a:solidFill>
                <a:latin typeface="HurmeGeometricSans4-Black ☞"/>
                <a:ea typeface="+mn-ea"/>
                <a:cs typeface="+mn-cs"/>
              </a:rPr>
              <a:t>4. </a:t>
            </a:r>
            <a:r>
              <a:rPr lang="nl-BE" sz="2700" b="1" spc="300">
                <a:solidFill>
                  <a:srgbClr val="0070C0"/>
                </a:solidFill>
                <a:latin typeface="HurmeGeometricSans4-Black ☞"/>
                <a:ea typeface="+mn-ea"/>
                <a:cs typeface="+mn-cs"/>
              </a:rPr>
              <a:t>Overzicht bestuur en personeel</a:t>
            </a:r>
            <a:br>
              <a:rPr lang="nl-BE" sz="2700" b="1" spc="300">
                <a:latin typeface="HurmeGeometricSans4-Black ☞"/>
                <a:ea typeface="+mn-ea"/>
                <a:cs typeface="+mn-cs"/>
              </a:rPr>
            </a:br>
            <a:endParaRPr lang="nl-BE" sz="2700" b="1" spc="300">
              <a:solidFill>
                <a:srgbClr val="0070C0"/>
              </a:solidFill>
              <a:latin typeface="HurmeGeometricSans4-Black ☞"/>
              <a:ea typeface="+mn-ea"/>
              <a:cs typeface="+mn-cs"/>
            </a:endParaRPr>
          </a:p>
        </p:txBody>
      </p:sp>
      <p:pic>
        <p:nvPicPr>
          <p:cNvPr id="9" name="Tijdelijke aanduiding voor inhoud 8" descr="Afbeelding met tekst, schermopname, diagram, Lettertype&#10;&#10;Automatisch gegenereerde beschrijving">
            <a:extLst>
              <a:ext uri="{FF2B5EF4-FFF2-40B4-BE49-F238E27FC236}">
                <a16:creationId xmlns:a16="http://schemas.microsoft.com/office/drawing/2014/main" id="{FEC5FA85-F461-C11D-71E0-8B19A5D25898}"/>
              </a:ext>
            </a:extLst>
          </p:cNvPr>
          <p:cNvPicPr>
            <a:picLocks noGrp="1" noChangeAspect="1"/>
          </p:cNvPicPr>
          <p:nvPr>
            <p:ph idx="1"/>
          </p:nvPr>
        </p:nvPicPr>
        <p:blipFill>
          <a:blip r:embed="rId3"/>
          <a:stretch>
            <a:fillRect/>
          </a:stretch>
        </p:blipFill>
        <p:spPr>
          <a:xfrm>
            <a:off x="-99862" y="632845"/>
            <a:ext cx="12292263" cy="4634376"/>
          </a:xfrm>
        </p:spPr>
      </p:pic>
    </p:spTree>
    <p:extLst>
      <p:ext uri="{BB962C8B-B14F-4D97-AF65-F5344CB8AC3E}">
        <p14:creationId xmlns:p14="http://schemas.microsoft.com/office/powerpoint/2010/main" val="3449744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2757E4F5-19A9-9091-87AE-89C891142A38}"/>
              </a:ext>
            </a:extLst>
          </p:cNvPr>
          <p:cNvSpPr txBox="1"/>
          <p:nvPr/>
        </p:nvSpPr>
        <p:spPr>
          <a:xfrm>
            <a:off x="1004628" y="4093625"/>
            <a:ext cx="37378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hlinkClick r:id="rId3"/>
              </a:rPr>
              <a:t>https://www.triatlon.vlaanderen/kenniscentrum</a:t>
            </a:r>
            <a:endParaRPr lang="nl-NL" sz="1400">
              <a:cs typeface="Calibri" panose="020F0502020204030204"/>
            </a:endParaRPr>
          </a:p>
          <a:p>
            <a:pPr algn="ctr"/>
            <a:endParaRPr lang="en-US" sz="1400">
              <a:cs typeface="Calibri"/>
            </a:endParaRPr>
          </a:p>
        </p:txBody>
      </p:sp>
      <p:pic>
        <p:nvPicPr>
          <p:cNvPr id="3" name="Afbeelding 2" descr="Afbeelding met tekst, elektronica, scherm, computer&#10;&#10;Automatisch gegenereerde beschrijving">
            <a:extLst>
              <a:ext uri="{FF2B5EF4-FFF2-40B4-BE49-F238E27FC236}">
                <a16:creationId xmlns:a16="http://schemas.microsoft.com/office/drawing/2014/main" id="{D87A2710-91DE-062F-E848-E3B98B23CC0E}"/>
              </a:ext>
            </a:extLst>
          </p:cNvPr>
          <p:cNvPicPr>
            <a:picLocks noChangeAspect="1"/>
          </p:cNvPicPr>
          <p:nvPr/>
        </p:nvPicPr>
        <p:blipFill>
          <a:blip r:embed="rId4"/>
          <a:stretch>
            <a:fillRect/>
          </a:stretch>
        </p:blipFill>
        <p:spPr>
          <a:xfrm>
            <a:off x="1342022" y="1793708"/>
            <a:ext cx="3061034" cy="2338137"/>
          </a:xfrm>
          <a:prstGeom prst="rect">
            <a:avLst/>
          </a:prstGeom>
        </p:spPr>
      </p:pic>
      <p:sp>
        <p:nvSpPr>
          <p:cNvPr id="4" name="Tekstvak 3">
            <a:extLst>
              <a:ext uri="{FF2B5EF4-FFF2-40B4-BE49-F238E27FC236}">
                <a16:creationId xmlns:a16="http://schemas.microsoft.com/office/drawing/2014/main" id="{E078FD71-02A0-CB46-14AC-EB7890A931C5}"/>
              </a:ext>
            </a:extLst>
          </p:cNvPr>
          <p:cNvSpPr txBox="1"/>
          <p:nvPr/>
        </p:nvSpPr>
        <p:spPr>
          <a:xfrm>
            <a:off x="1373605" y="1413710"/>
            <a:ext cx="2967789" cy="379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ea typeface="Calibri"/>
                <a:cs typeface="Calibri"/>
              </a:rPr>
              <a:t>Verslagen</a:t>
            </a:r>
            <a:endParaRPr lang="nl-NL"/>
          </a:p>
        </p:txBody>
      </p:sp>
      <p:sp>
        <p:nvSpPr>
          <p:cNvPr id="9" name="Tekstvak 8">
            <a:extLst>
              <a:ext uri="{FF2B5EF4-FFF2-40B4-BE49-F238E27FC236}">
                <a16:creationId xmlns:a16="http://schemas.microsoft.com/office/drawing/2014/main" id="{1CC4D94D-907B-A860-CDD9-F56C3EC3CAD8}"/>
              </a:ext>
            </a:extLst>
          </p:cNvPr>
          <p:cNvSpPr txBox="1"/>
          <p:nvPr/>
        </p:nvSpPr>
        <p:spPr>
          <a:xfrm>
            <a:off x="7790447" y="1413710"/>
            <a:ext cx="2967789" cy="3793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ea typeface="Calibri"/>
                <a:cs typeface="Calibri"/>
              </a:rPr>
              <a:t>Contactgegevens</a:t>
            </a:r>
          </a:p>
        </p:txBody>
      </p:sp>
      <p:sp>
        <p:nvSpPr>
          <p:cNvPr id="11" name="Tekstvak 10">
            <a:extLst>
              <a:ext uri="{FF2B5EF4-FFF2-40B4-BE49-F238E27FC236}">
                <a16:creationId xmlns:a16="http://schemas.microsoft.com/office/drawing/2014/main" id="{7351310C-1303-A3BD-5B8C-1415C804361F}"/>
              </a:ext>
            </a:extLst>
          </p:cNvPr>
          <p:cNvSpPr txBox="1"/>
          <p:nvPr/>
        </p:nvSpPr>
        <p:spPr>
          <a:xfrm>
            <a:off x="7341268" y="4132847"/>
            <a:ext cx="469833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hlinkClick r:id="rId5"/>
              </a:rPr>
              <a:t>https://www.triatlon.vlaanderen/over-ons/wie-is-wie</a:t>
            </a:r>
            <a:endParaRPr lang="en-US" sz="1400"/>
          </a:p>
          <a:p>
            <a:endParaRPr lang="en-US" sz="1400">
              <a:ea typeface="Calibri"/>
              <a:cs typeface="Calibri"/>
            </a:endParaRPr>
          </a:p>
        </p:txBody>
      </p:sp>
      <p:pic>
        <p:nvPicPr>
          <p:cNvPr id="12" name="Afbeelding 11" descr="Afbeelding met tekst, elektronica, multimedia, schermopname&#10;&#10;Automatisch gegenereerde beschrijving">
            <a:extLst>
              <a:ext uri="{FF2B5EF4-FFF2-40B4-BE49-F238E27FC236}">
                <a16:creationId xmlns:a16="http://schemas.microsoft.com/office/drawing/2014/main" id="{7CD12C2F-D00D-FB8C-9531-3642A845FA90}"/>
              </a:ext>
            </a:extLst>
          </p:cNvPr>
          <p:cNvPicPr>
            <a:picLocks noChangeAspect="1"/>
          </p:cNvPicPr>
          <p:nvPr/>
        </p:nvPicPr>
        <p:blipFill>
          <a:blip r:embed="rId6"/>
          <a:stretch>
            <a:fillRect/>
          </a:stretch>
        </p:blipFill>
        <p:spPr>
          <a:xfrm>
            <a:off x="7743574" y="1796465"/>
            <a:ext cx="3051510" cy="2292518"/>
          </a:xfrm>
          <a:prstGeom prst="rect">
            <a:avLst/>
          </a:prstGeom>
        </p:spPr>
      </p:pic>
      <p:sp>
        <p:nvSpPr>
          <p:cNvPr id="14" name="Titel 1">
            <a:extLst>
              <a:ext uri="{FF2B5EF4-FFF2-40B4-BE49-F238E27FC236}">
                <a16:creationId xmlns:a16="http://schemas.microsoft.com/office/drawing/2014/main" id="{B1ADFA3E-BD89-77E5-56BB-C5F831240AA6}"/>
              </a:ext>
            </a:extLst>
          </p:cNvPr>
          <p:cNvSpPr txBox="1">
            <a:spLocks/>
          </p:cNvSpPr>
          <p:nvPr/>
        </p:nvSpPr>
        <p:spPr>
          <a:xfrm>
            <a:off x="154305" y="240565"/>
            <a:ext cx="12193587" cy="704632"/>
          </a:xfrm>
          <a:prstGeom prst="rect">
            <a:avLst/>
          </a:prstGeom>
        </p:spPr>
        <p:txBody>
          <a:bodyPr vert="horz" lIns="91440" tIns="45720" rIns="91440" bIns="45720" rtlCol="0" anchor="b">
            <a:normAutofit fontScale="900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nl-BE" sz="2400" b="1" spc="300">
                <a:solidFill>
                  <a:srgbClr val="0070C0"/>
                </a:solidFill>
                <a:latin typeface="HurmeGeometricSans4-Black ☞"/>
                <a:ea typeface="+mn-ea"/>
                <a:cs typeface="+mn-cs"/>
              </a:rPr>
              <a:t>4. </a:t>
            </a:r>
            <a:r>
              <a:rPr lang="nl-BE" sz="2700" b="1" spc="300">
                <a:solidFill>
                  <a:srgbClr val="0070C0"/>
                </a:solidFill>
                <a:latin typeface="HurmeGeometricSans4-Black ☞"/>
                <a:ea typeface="+mn-ea"/>
                <a:cs typeface="+mn-cs"/>
              </a:rPr>
              <a:t>Overzicht bestuur en personeel</a:t>
            </a:r>
            <a:br>
              <a:rPr lang="nl-BE" sz="2700" b="1" spc="300">
                <a:latin typeface="HurmeGeometricSans4-Black ☞"/>
                <a:ea typeface="+mn-ea"/>
                <a:cs typeface="+mn-cs"/>
              </a:rPr>
            </a:br>
            <a:endParaRPr lang="nl-BE" sz="2700" b="1" spc="300">
              <a:solidFill>
                <a:srgbClr val="0070C0"/>
              </a:solidFill>
              <a:latin typeface="HurmeGeometricSans4-Black ☞"/>
              <a:ea typeface="+mn-ea"/>
              <a:cs typeface="+mn-cs"/>
            </a:endParaRPr>
          </a:p>
        </p:txBody>
      </p:sp>
    </p:spTree>
    <p:extLst>
      <p:ext uri="{BB962C8B-B14F-4D97-AF65-F5344CB8AC3E}">
        <p14:creationId xmlns:p14="http://schemas.microsoft.com/office/powerpoint/2010/main" val="553021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81DEB-7545-48D3-B289-516D7E3AB771}"/>
              </a:ext>
            </a:extLst>
          </p:cNvPr>
          <p:cNvSpPr>
            <a:spLocks noGrp="1"/>
          </p:cNvSpPr>
          <p:nvPr>
            <p:ph type="title"/>
          </p:nvPr>
        </p:nvSpPr>
        <p:spPr>
          <a:xfrm>
            <a:off x="1905" y="2023244"/>
            <a:ext cx="12193587" cy="704632"/>
          </a:xfrm>
        </p:spPr>
        <p:txBody>
          <a:bodyPr>
            <a:normAutofit fontScale="90000"/>
          </a:bodyPr>
          <a:lstStyle/>
          <a:p>
            <a:pPr algn="ctr"/>
            <a:r>
              <a:rPr lang="nl-BE" sz="2200" b="1" spc="300">
                <a:solidFill>
                  <a:srgbClr val="0070C0"/>
                </a:solidFill>
                <a:latin typeface="HurmeGeometricSans4-Black ☞"/>
                <a:ea typeface="+mn-ea"/>
                <a:cs typeface="+mn-cs"/>
              </a:rPr>
              <a:t>5. </a:t>
            </a:r>
            <a:r>
              <a:rPr lang="nl-BE" sz="2400" b="1" spc="300">
                <a:solidFill>
                  <a:srgbClr val="0070C0"/>
                </a:solidFill>
                <a:latin typeface="HurmeGeometricSans4-Black ☞"/>
                <a:ea typeface="+mn-ea"/>
                <a:cs typeface="+mn-cs"/>
              </a:rPr>
              <a:t>Goedkeuring verslag AV 25/03/2023</a:t>
            </a:r>
            <a:br>
              <a:rPr lang="nl-BE" sz="2400" b="1" spc="300">
                <a:latin typeface="HurmeGeometricSans4-Black ☞"/>
                <a:ea typeface="+mn-ea"/>
                <a:cs typeface="+mn-cs"/>
              </a:rPr>
            </a:br>
            <a:endParaRPr lang="nl-BE" sz="2400" b="1" spc="300">
              <a:solidFill>
                <a:srgbClr val="023594"/>
              </a:solidFill>
              <a:latin typeface="HurmeGeometricSans4-Black ☞"/>
              <a:ea typeface="+mn-ea"/>
              <a:cs typeface="+mn-cs"/>
            </a:endParaRPr>
          </a:p>
        </p:txBody>
      </p:sp>
      <p:sp>
        <p:nvSpPr>
          <p:cNvPr id="3" name="Tekstvak 2">
            <a:extLst>
              <a:ext uri="{FF2B5EF4-FFF2-40B4-BE49-F238E27FC236}">
                <a16:creationId xmlns:a16="http://schemas.microsoft.com/office/drawing/2014/main" id="{124E59DD-720B-97C3-9541-6BBA619143EC}"/>
              </a:ext>
            </a:extLst>
          </p:cNvPr>
          <p:cNvSpPr txBox="1"/>
          <p:nvPr/>
        </p:nvSpPr>
        <p:spPr>
          <a:xfrm>
            <a:off x="6474809" y="3941881"/>
            <a:ext cx="267231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hlinkClick r:id="rId2"/>
              </a:rPr>
              <a:t>https://www.triatlon.vlaanderen/kenniscentrum</a:t>
            </a:r>
            <a:endParaRPr lang="nl-NL" sz="1400">
              <a:cs typeface="Calibri" panose="020F0502020204030204"/>
            </a:endParaRPr>
          </a:p>
          <a:p>
            <a:pPr algn="ctr"/>
            <a:endParaRPr lang="en-US" sz="1400">
              <a:cs typeface="Calibri"/>
            </a:endParaRPr>
          </a:p>
        </p:txBody>
      </p:sp>
      <p:pic>
        <p:nvPicPr>
          <p:cNvPr id="5" name="Afbeelding 5" descr="Afbeelding met tekst, schermopname, beeldscherm, elektronica&#10;&#10;Automatisch gegenereerde beschrijving">
            <a:extLst>
              <a:ext uri="{FF2B5EF4-FFF2-40B4-BE49-F238E27FC236}">
                <a16:creationId xmlns:a16="http://schemas.microsoft.com/office/drawing/2014/main" id="{99B1AB45-E1EF-DC18-CB08-FCADBF6FF81F}"/>
              </a:ext>
            </a:extLst>
          </p:cNvPr>
          <p:cNvPicPr>
            <a:picLocks noChangeAspect="1"/>
          </p:cNvPicPr>
          <p:nvPr/>
        </p:nvPicPr>
        <p:blipFill>
          <a:blip r:embed="rId3"/>
          <a:stretch>
            <a:fillRect/>
          </a:stretch>
        </p:blipFill>
        <p:spPr>
          <a:xfrm>
            <a:off x="2183079" y="3061281"/>
            <a:ext cx="3345711" cy="2491209"/>
          </a:xfrm>
          <a:prstGeom prst="rect">
            <a:avLst/>
          </a:prstGeom>
        </p:spPr>
      </p:pic>
      <p:pic>
        <p:nvPicPr>
          <p:cNvPr id="6" name="Afbeelding 5" descr="Afbeelding met persoon, nagel, vinger, tekst&#10;&#10;Automatisch gegenereerde beschrijving">
            <a:extLst>
              <a:ext uri="{FF2B5EF4-FFF2-40B4-BE49-F238E27FC236}">
                <a16:creationId xmlns:a16="http://schemas.microsoft.com/office/drawing/2014/main" id="{AFC548D5-B689-1D7B-6F7F-D0103A228034}"/>
              </a:ext>
            </a:extLst>
          </p:cNvPr>
          <p:cNvPicPr>
            <a:picLocks noChangeAspect="1"/>
          </p:cNvPicPr>
          <p:nvPr/>
        </p:nvPicPr>
        <p:blipFill>
          <a:blip r:embed="rId4"/>
          <a:stretch>
            <a:fillRect/>
          </a:stretch>
        </p:blipFill>
        <p:spPr>
          <a:xfrm>
            <a:off x="11362504" y="5625734"/>
            <a:ext cx="829747" cy="704632"/>
          </a:xfrm>
          <a:prstGeom prst="rect">
            <a:avLst/>
          </a:prstGeom>
        </p:spPr>
      </p:pic>
      <p:sp>
        <p:nvSpPr>
          <p:cNvPr id="8" name="Titel 1">
            <a:extLst>
              <a:ext uri="{FF2B5EF4-FFF2-40B4-BE49-F238E27FC236}">
                <a16:creationId xmlns:a16="http://schemas.microsoft.com/office/drawing/2014/main" id="{015C051D-7092-BE24-E205-A59BC409C223}"/>
              </a:ext>
            </a:extLst>
          </p:cNvPr>
          <p:cNvSpPr txBox="1">
            <a:spLocks/>
          </p:cNvSpPr>
          <p:nvPr/>
        </p:nvSpPr>
        <p:spPr>
          <a:xfrm>
            <a:off x="1097280" y="238978"/>
            <a:ext cx="10058400"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nl-BE" sz="2200" b="1" spc="300">
                <a:solidFill>
                  <a:srgbClr val="0070C0"/>
                </a:solidFill>
                <a:latin typeface="HurmeGeometricSans4-Black ☞"/>
                <a:ea typeface="+mn-ea"/>
                <a:cs typeface="+mn-cs"/>
              </a:rPr>
              <a:t>Terugblik 2023</a:t>
            </a:r>
            <a:endParaRPr lang="nl-NL" sz="2200" b="1" spc="300">
              <a:solidFill>
                <a:srgbClr val="0070C0"/>
              </a:solidFill>
              <a:latin typeface="HurmeGeometricSans4-Black ☞"/>
              <a:ea typeface="+mn-ea"/>
              <a:cs typeface="+mn-cs"/>
            </a:endParaRPr>
          </a:p>
          <a:p>
            <a:endParaRPr lang="nl-NL">
              <a:ea typeface="Calibri Light"/>
              <a:cs typeface="Calibri Light"/>
            </a:endParaRPr>
          </a:p>
        </p:txBody>
      </p:sp>
    </p:spTree>
    <p:extLst>
      <p:ext uri="{BB962C8B-B14F-4D97-AF65-F5344CB8AC3E}">
        <p14:creationId xmlns:p14="http://schemas.microsoft.com/office/powerpoint/2010/main" val="13493218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1.2618"/>
  <p:tag name="SLIDO_PRESENTATION_ID" val="00000000-0000-0000-0000-000000000000"/>
  <p:tag name="SLIDO_EVENT_UUID" val="1f4dca57-c29f-4df0-9fe6-9cf9947a6301"/>
  <p:tag name="SLIDO_EVENT_SECTION_UUID" val="251a57de-0f98-4c44-b15d-a146df88d63f"/>
</p:tagLst>
</file>

<file path=ppt/theme/theme1.xml><?xml version="1.0" encoding="utf-8"?>
<a:theme xmlns:a="http://schemas.openxmlformats.org/drawingml/2006/main" name="Terugblik">
  <a:themeElements>
    <a:clrScheme name="Aangepast 9">
      <a:dk1>
        <a:srgbClr val="000000"/>
      </a:dk1>
      <a:lt1>
        <a:sysClr val="window" lastClr="FFFFFF"/>
      </a:lt1>
      <a:dk2>
        <a:srgbClr val="637052"/>
      </a:dk2>
      <a:lt2>
        <a:srgbClr val="CCDDEA"/>
      </a:lt2>
      <a:accent1>
        <a:srgbClr val="15679F"/>
      </a:accent1>
      <a:accent2>
        <a:srgbClr val="0CA03A"/>
      </a:accent2>
      <a:accent3>
        <a:srgbClr val="865640"/>
      </a:accent3>
      <a:accent4>
        <a:srgbClr val="9B8357"/>
      </a:accent4>
      <a:accent5>
        <a:srgbClr val="C2BC80"/>
      </a:accent5>
      <a:accent6>
        <a:srgbClr val="94A088"/>
      </a:accent6>
      <a:hlink>
        <a:srgbClr val="2998E3"/>
      </a:hlink>
      <a:folHlink>
        <a:srgbClr val="8C8C8C"/>
      </a:folHlink>
    </a:clrScheme>
    <a:fontScheme name="Terugblik">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rugbli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e1" id="{85FA1107-5216-4320-8E38-271961988B58}" vid="{1D2D3F06-90B0-4A8B-B342-A062D42FC0E7}"/>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lgn="l">
          <a:buFont typeface="Arial" charset="0"/>
          <a:buChar char="•"/>
          <a:defRPr dirty="0" smtClean="0">
            <a:solidFill>
              <a:srgbClr val="023594"/>
            </a:solidFill>
            <a:latin typeface="HurmeGeometricSans4-SemiBold ☞" charset="0"/>
            <a:ea typeface="HurmeGeometricSans4-SemiBold ☞" charset="0"/>
            <a:cs typeface="HurmeGeometricSans4-SemiBold ☞" charset="0"/>
          </a:defRPr>
        </a:defPPr>
      </a:lstStyle>
    </a:txDef>
  </a:objectDefaults>
  <a:extraClrSchemeLst/>
  <a:extLst>
    <a:ext uri="{05A4C25C-085E-4340-85A3-A5531E510DB2}">
      <thm15:themeFamily xmlns:thm15="http://schemas.microsoft.com/office/thememl/2012/main" name="3VL_Presentatie" id="{741B7104-7B5F-7D40-AC52-8A32C5E720FC}" vid="{9E794404-2E36-464C-86A8-EBA3AB006F9D}"/>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d915ca-1ad8-4c49-9789-b4c363fc6157">
      <Terms xmlns="http://schemas.microsoft.com/office/infopath/2007/PartnerControls"/>
    </lcf76f155ced4ddcb4097134ff3c332f>
    <TaxCatchAll xmlns="5dc879c4-971b-449e-ba20-ae87270618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09405E4BC7F90489706593436EA743D" ma:contentTypeVersion="18" ma:contentTypeDescription="Een nieuw document maken." ma:contentTypeScope="" ma:versionID="5eb35217c197c0d31e21698e573e73ef">
  <xsd:schema xmlns:xsd="http://www.w3.org/2001/XMLSchema" xmlns:xs="http://www.w3.org/2001/XMLSchema" xmlns:p="http://schemas.microsoft.com/office/2006/metadata/properties" xmlns:ns2="7ed915ca-1ad8-4c49-9789-b4c363fc6157" xmlns:ns3="5dc879c4-971b-449e-ba20-ae8727061843" targetNamespace="http://schemas.microsoft.com/office/2006/metadata/properties" ma:root="true" ma:fieldsID="58d2ee7be9cdb5f869a179aaa5153667" ns2:_="" ns3:_="">
    <xsd:import namespace="7ed915ca-1ad8-4c49-9789-b4c363fc6157"/>
    <xsd:import namespace="5dc879c4-971b-449e-ba20-ae87270618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d915ca-1ad8-4c49-9789-b4c363fc6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c37a8de-d8c2-4386-8912-872fa73154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c879c4-971b-449e-ba20-ae8727061843"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54a3bf29-870c-4dc4-b6c7-57b969ae9640}" ma:internalName="TaxCatchAll" ma:showField="CatchAllData" ma:web="5dc879c4-971b-449e-ba20-ae87270618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35ED98-AD8B-4742-B619-96A3EDF2A453}">
  <ds:schemaRefs>
    <ds:schemaRef ds:uri="5dc879c4-971b-449e-ba20-ae8727061843"/>
    <ds:schemaRef ds:uri="7ed915ca-1ad8-4c49-9789-b4c363fc61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70DEACD-95EB-4533-975F-964BEFB90356}">
  <ds:schemaRefs>
    <ds:schemaRef ds:uri="5dc879c4-971b-449e-ba20-ae8727061843"/>
    <ds:schemaRef ds:uri="7ed915ca-1ad8-4c49-9789-b4c363fc61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C7CCDF-A532-42FC-AFA9-CA7C75A5478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Presentatie1</Template>
  <TotalTime>2959</TotalTime>
  <Words>2554</Words>
  <Application>Microsoft Office PowerPoint</Application>
  <PresentationFormat>Breedbeeld</PresentationFormat>
  <Paragraphs>696</Paragraphs>
  <Slides>40</Slides>
  <Notes>18</Notes>
  <HiddenSlides>0</HiddenSlides>
  <MMClips>0</MMClips>
  <ScaleCrop>false</ScaleCrop>
  <HeadingPairs>
    <vt:vector size="4" baseType="variant">
      <vt:variant>
        <vt:lpstr>Thema</vt:lpstr>
      </vt:variant>
      <vt:variant>
        <vt:i4>2</vt:i4>
      </vt:variant>
      <vt:variant>
        <vt:lpstr>Diatitels</vt:lpstr>
      </vt:variant>
      <vt:variant>
        <vt:i4>40</vt:i4>
      </vt:variant>
    </vt:vector>
  </HeadingPairs>
  <TitlesOfParts>
    <vt:vector size="42" baseType="lpstr">
      <vt:lpstr>Terugblik</vt:lpstr>
      <vt:lpstr>Office-thema</vt:lpstr>
      <vt:lpstr>PowerPoint-presentatie</vt:lpstr>
      <vt:lpstr>1. Welkomstwoord voorzitter </vt:lpstr>
      <vt:lpstr>PowerPoint-presentatie</vt:lpstr>
      <vt:lpstr>PowerPoint-presentatie</vt:lpstr>
      <vt:lpstr>3. Kennisname van de nieuwe leden​</vt:lpstr>
      <vt:lpstr>4. Overzicht bestuur en personeel </vt:lpstr>
      <vt:lpstr>4. Overzicht bestuur en personeel </vt:lpstr>
      <vt:lpstr>PowerPoint-presentatie</vt:lpstr>
      <vt:lpstr>5. Goedkeuring verslag AV 25/03/2023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U19 werking 2024</vt:lpstr>
      <vt:lpstr>U23 werking 2024</vt:lpstr>
      <vt:lpstr>Elitewerking 2024</vt:lpstr>
      <vt:lpstr>12. Varia</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ALGEMENE VERGADERING</dc:title>
  <dc:creator>Tom Schippers</dc:creator>
  <cp:lastModifiedBy>Simon Plasschaert</cp:lastModifiedBy>
  <cp:revision>5</cp:revision>
  <cp:lastPrinted>2024-03-14T14:18:24Z</cp:lastPrinted>
  <dcterms:created xsi:type="dcterms:W3CDTF">2020-03-02T10:34:54Z</dcterms:created>
  <dcterms:modified xsi:type="dcterms:W3CDTF">2024-04-22T06:06:22Z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0x010100209405E4BC7F90489706593436EA743D</vt:lpwstr>
  </property>
  <property fmtid="{D5CDD505-2E9C-101B-9397-08002B2CF9AE}" pid="3" name="SlidoAppVersion">
    <vt:lpwstr>1.1.1.2618</vt:lpwstr>
  </property>
  <property fmtid="{D5CDD505-2E9C-101B-9397-08002B2CF9AE}" pid="4" name="MediaServiceImageTags">
    <vt:lpwstr/>
  </property>
</Properties>
</file>